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2"/>
  </p:notesMasterIdLst>
  <p:handoutMasterIdLst>
    <p:handoutMasterId r:id="rId23"/>
  </p:handoutMasterIdLst>
  <p:sldIdLst>
    <p:sldId id="314" r:id="rId2"/>
    <p:sldId id="312" r:id="rId3"/>
    <p:sldId id="330" r:id="rId4"/>
    <p:sldId id="340" r:id="rId5"/>
    <p:sldId id="335" r:id="rId6"/>
    <p:sldId id="311" r:id="rId7"/>
    <p:sldId id="303" r:id="rId8"/>
    <p:sldId id="329" r:id="rId9"/>
    <p:sldId id="325" r:id="rId10"/>
    <p:sldId id="326" r:id="rId11"/>
    <p:sldId id="336" r:id="rId12"/>
    <p:sldId id="327" r:id="rId13"/>
    <p:sldId id="328" r:id="rId14"/>
    <p:sldId id="332" r:id="rId15"/>
    <p:sldId id="337" r:id="rId16"/>
    <p:sldId id="305" r:id="rId17"/>
    <p:sldId id="338" r:id="rId18"/>
    <p:sldId id="339" r:id="rId19"/>
    <p:sldId id="274" r:id="rId20"/>
    <p:sldId id="342" r:id="rId21"/>
  </p:sldIdLst>
  <p:sldSz cx="9144000" cy="6858000" type="screen4x3"/>
  <p:notesSz cx="7010400" cy="9296400"/>
  <p:embeddedFontLst>
    <p:embeddedFont>
      <p:font typeface="Kinetic Letters" panose="020B0604020202020204" charset="0"/>
      <p:regular r:id="rId24"/>
    </p:embeddedFont>
    <p:embeddedFont>
      <p:font typeface="Sassoon Infant Rg" panose="02000503030000020003" charset="0"/>
      <p:regular r:id="rId25"/>
      <p:bold r:id="rId26"/>
    </p:embeddedFont>
    <p:embeddedFont>
      <p:font typeface="Calibri" panose="020F0502020204030204" pitchFamily="34" charset="0"/>
      <p:regular r:id="rId27"/>
      <p:bold r:id="rId28"/>
      <p:italic r:id="rId29"/>
      <p:boldItalic r:id="rId30"/>
    </p:embeddedFont>
    <p:embeddedFont>
      <p:font typeface="Twinkl" panose="020B0604020202020204" charset="0"/>
      <p:regular r:id="rId31"/>
      <p:bold r:id="rId32"/>
    </p:embeddedFont>
    <p:embeddedFont>
      <p:font typeface="Comic Sans MS" panose="030F0702030302020204" pitchFamily="66" charset="0"/>
      <p:regular r:id="rId33"/>
      <p:bold r:id="rId34"/>
      <p:italic r:id="rId35"/>
      <p:boldItalic r:id="rId36"/>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E6"/>
    <a:srgbClr val="94C2DB"/>
    <a:srgbClr val="DE1E5A"/>
    <a:srgbClr val="18A0DB"/>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60"/>
  </p:normalViewPr>
  <p:slideViewPr>
    <p:cSldViewPr snapToGrid="0">
      <p:cViewPr varScale="1">
        <p:scale>
          <a:sx n="116" d="100"/>
          <a:sy n="116" d="100"/>
        </p:scale>
        <p:origin x="1470" y="108"/>
      </p:cViewPr>
      <p:guideLst>
        <p:guide orient="horz" pos="2183"/>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4723C6EC-7865-4388-934F-6BED550CF44D}" type="datetimeFigureOut">
              <a:rPr lang="en-GB"/>
              <a:pPr>
                <a:defRPr/>
              </a:pPr>
              <a:t>18/09/2020</a:t>
            </a:fld>
            <a:endParaRPr lang="en-GB"/>
          </a:p>
        </p:txBody>
      </p:sp>
      <p:sp>
        <p:nvSpPr>
          <p:cNvPr id="4" name="Footer Placeholder 3">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p:cNvPr>
          <p:cNvSpPr>
            <a:spLocks noGrp="1"/>
          </p:cNvSpPr>
          <p:nvPr>
            <p:ph type="sldNum" sz="quarter" idx="3"/>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2B3749E8-FF24-4FE8-B49E-0F17F2CD83D4}" type="slidenum">
              <a:rPr lang="en-GB"/>
              <a:pPr>
                <a:defRPr/>
              </a:pPr>
              <a:t>‹#›</a:t>
            </a:fld>
            <a:endParaRPr lang="en-GB"/>
          </a:p>
        </p:txBody>
      </p:sp>
    </p:spTree>
    <p:extLst>
      <p:ext uri="{BB962C8B-B14F-4D97-AF65-F5344CB8AC3E}">
        <p14:creationId xmlns:p14="http://schemas.microsoft.com/office/powerpoint/2010/main" val="3602446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69B8B435-FD3B-4135-AC2C-01425527D8DF}" type="datetimeFigureOut">
              <a:rPr lang="en-GB"/>
              <a:pPr>
                <a:defRPr/>
              </a:pPr>
              <a:t>18/09/2020</a:t>
            </a:fld>
            <a:endParaRPr lang="en-GB"/>
          </a:p>
        </p:txBody>
      </p:sp>
      <p:sp>
        <p:nvSpPr>
          <p:cNvPr id="4" name="Slide Image Placeholder 3">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GB" noProof="0"/>
          </a:p>
        </p:txBody>
      </p:sp>
      <p:sp>
        <p:nvSpPr>
          <p:cNvPr id="5" name="Notes Placeholder 4">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CD995F22-99A1-42A0-B230-5481E1C7EA50}" type="slidenum">
              <a:rPr lang="en-GB"/>
              <a:pPr>
                <a:defRPr/>
              </a:pPr>
              <a:t>‹#›</a:t>
            </a:fld>
            <a:endParaRPr lang="en-GB"/>
          </a:p>
        </p:txBody>
      </p:sp>
    </p:spTree>
    <p:extLst>
      <p:ext uri="{BB962C8B-B14F-4D97-AF65-F5344CB8AC3E}">
        <p14:creationId xmlns:p14="http://schemas.microsoft.com/office/powerpoint/2010/main" val="20247895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38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12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11890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0072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9704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youtube.com/playlist?list=PLC5BKBCYFWpt2i3U9wE2kxPKi0qtL0QUJ"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oxfordowl.co.uk/?selLanguage=en&amp;mode=hub" TargetMode="External"/><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p:cNvSpPr>
          <p:nvPr/>
        </p:nvSpPr>
        <p:spPr bwMode="auto">
          <a:xfrm>
            <a:off x="508000" y="736600"/>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a:spcBef>
                <a:spcPct val="0"/>
              </a:spcBef>
              <a:buFontTx/>
              <a:buNone/>
            </a:pPr>
            <a:r>
              <a:rPr lang="en-GB" altLang="en-US" sz="7200" b="1">
                <a:solidFill>
                  <a:srgbClr val="00B0F0"/>
                </a:solidFill>
                <a:latin typeface="Kinetic Letters" panose="00000500000000000000" pitchFamily="50" charset="0"/>
              </a:rPr>
              <a:t>Welcome to </a:t>
            </a:r>
          </a:p>
          <a:p>
            <a:pPr algn="ctr">
              <a:spcBef>
                <a:spcPct val="0"/>
              </a:spcBef>
              <a:buFontTx/>
              <a:buNone/>
            </a:pPr>
            <a:r>
              <a:rPr lang="en-GB" altLang="en-US" sz="7200" b="1">
                <a:solidFill>
                  <a:srgbClr val="00B0F0"/>
                </a:solidFill>
                <a:latin typeface="Kinetic Letters" panose="00000500000000000000" pitchFamily="50" charset="0"/>
              </a:rPr>
              <a:t>Year 1!</a:t>
            </a:r>
          </a:p>
        </p:txBody>
      </p:sp>
      <p:pic>
        <p:nvPicPr>
          <p:cNvPr id="9219"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889250"/>
            <a:ext cx="407987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0" name="Group 3"/>
          <p:cNvGrpSpPr>
            <a:grpSpLocks/>
          </p:cNvGrpSpPr>
          <p:nvPr/>
        </p:nvGrpSpPr>
        <p:grpSpPr bwMode="auto">
          <a:xfrm rot="-4016463">
            <a:off x="487363" y="5280025"/>
            <a:ext cx="1485900" cy="939800"/>
            <a:chOff x="261309" y="47533"/>
            <a:chExt cx="1485706" cy="940684"/>
          </a:xfrm>
        </p:grpSpPr>
        <p:sp>
          <p:nvSpPr>
            <p:cNvPr id="5" name="Freeform 4"/>
            <p:cNvSpPr/>
            <p:nvPr/>
          </p:nvSpPr>
          <p:spPr>
            <a:xfrm>
              <a:off x="264029" y="44496"/>
              <a:ext cx="1299993"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6" name="Text Box 27"/>
            <p:cNvSpPr txBox="1"/>
            <p:nvPr/>
          </p:nvSpPr>
          <p:spPr>
            <a:xfrm rot="1578766">
              <a:off x="337133" y="414293"/>
              <a:ext cx="1412691" cy="525956"/>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Show respect</a:t>
              </a:r>
              <a:endParaRPr lang="en-GB" sz="1100" dirty="0">
                <a:ea typeface="Calibri" panose="020F0502020204030204" pitchFamily="34" charset="0"/>
                <a:cs typeface="Times New Roman" panose="02020603050405020304" pitchFamily="18" charset="0"/>
              </a:endParaRPr>
            </a:p>
          </p:txBody>
        </p:sp>
      </p:grpSp>
      <p:grpSp>
        <p:nvGrpSpPr>
          <p:cNvPr id="9221" name="Group 9"/>
          <p:cNvGrpSpPr>
            <a:grpSpLocks/>
          </p:cNvGrpSpPr>
          <p:nvPr/>
        </p:nvGrpSpPr>
        <p:grpSpPr bwMode="auto">
          <a:xfrm>
            <a:off x="1703388" y="5365750"/>
            <a:ext cx="1438275" cy="939800"/>
            <a:chOff x="181019" y="119104"/>
            <a:chExt cx="1439080" cy="940684"/>
          </a:xfrm>
        </p:grpSpPr>
        <p:sp>
          <p:nvSpPr>
            <p:cNvPr id="11" name="Freeform 10"/>
            <p:cNvSpPr/>
            <p:nvPr/>
          </p:nvSpPr>
          <p:spPr>
            <a:xfrm>
              <a:off x="320797" y="119104"/>
              <a:ext cx="1299302"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12" name="Text Box 27"/>
            <p:cNvSpPr txBox="1"/>
            <p:nvPr/>
          </p:nvSpPr>
          <p:spPr>
            <a:xfrm rot="1999885">
              <a:off x="181019" y="424191"/>
              <a:ext cx="1413666" cy="525957"/>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Be determined</a:t>
              </a:r>
              <a:endParaRPr lang="en-GB" sz="1100" dirty="0">
                <a:ea typeface="Calibri" panose="020F0502020204030204" pitchFamily="34" charset="0"/>
                <a:cs typeface="Times New Roman" panose="02020603050405020304" pitchFamily="18" charset="0"/>
              </a:endParaRPr>
            </a:p>
          </p:txBody>
        </p:sp>
      </p:grpSp>
      <p:grpSp>
        <p:nvGrpSpPr>
          <p:cNvPr id="9222" name="Group 12"/>
          <p:cNvGrpSpPr>
            <a:grpSpLocks/>
          </p:cNvGrpSpPr>
          <p:nvPr/>
        </p:nvGrpSpPr>
        <p:grpSpPr bwMode="auto">
          <a:xfrm rot="-3718037">
            <a:off x="3181350" y="5365751"/>
            <a:ext cx="1412875" cy="939800"/>
            <a:chOff x="329595" y="245870"/>
            <a:chExt cx="1413164" cy="940684"/>
          </a:xfrm>
        </p:grpSpPr>
        <p:sp>
          <p:nvSpPr>
            <p:cNvPr id="14" name="Freeform 13"/>
            <p:cNvSpPr/>
            <p:nvPr/>
          </p:nvSpPr>
          <p:spPr>
            <a:xfrm>
              <a:off x="401517" y="242983"/>
              <a:ext cx="1300428"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15" name="Text Box 27"/>
            <p:cNvSpPr txBox="1"/>
            <p:nvPr/>
          </p:nvSpPr>
          <p:spPr>
            <a:xfrm rot="1999885">
              <a:off x="330304" y="538059"/>
              <a:ext cx="1413164" cy="467164"/>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Make good choices</a:t>
              </a:r>
              <a:endParaRPr lang="en-GB" sz="1100" dirty="0">
                <a:ea typeface="Calibri" panose="020F0502020204030204" pitchFamily="34" charset="0"/>
                <a:cs typeface="Times New Roman" panose="02020603050405020304" pitchFamily="18" charset="0"/>
              </a:endParaRPr>
            </a:p>
          </p:txBody>
        </p:sp>
      </p:grpSp>
      <p:grpSp>
        <p:nvGrpSpPr>
          <p:cNvPr id="9223" name="Group 15"/>
          <p:cNvGrpSpPr>
            <a:grpSpLocks/>
          </p:cNvGrpSpPr>
          <p:nvPr/>
        </p:nvGrpSpPr>
        <p:grpSpPr bwMode="auto">
          <a:xfrm>
            <a:off x="4471988" y="5365750"/>
            <a:ext cx="1431925" cy="939800"/>
            <a:chOff x="151102" y="119103"/>
            <a:chExt cx="1433358" cy="940684"/>
          </a:xfrm>
        </p:grpSpPr>
        <p:sp>
          <p:nvSpPr>
            <p:cNvPr id="17" name="Freeform 16"/>
            <p:cNvSpPr/>
            <p:nvPr/>
          </p:nvSpPr>
          <p:spPr>
            <a:xfrm>
              <a:off x="284585" y="119103"/>
              <a:ext cx="1299875"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50E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18" name="Text Box 27"/>
            <p:cNvSpPr txBox="1"/>
            <p:nvPr/>
          </p:nvSpPr>
          <p:spPr>
            <a:xfrm rot="1999885">
              <a:off x="151102" y="398766"/>
              <a:ext cx="1412699" cy="525957"/>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Be the best you can be!</a:t>
              </a:r>
              <a:endParaRPr lang="en-GB" sz="1100" dirty="0">
                <a:ea typeface="Calibri" panose="020F0502020204030204" pitchFamily="34" charset="0"/>
                <a:cs typeface="Times New Roman" panose="02020603050405020304" pitchFamily="18" charset="0"/>
              </a:endParaRPr>
            </a:p>
          </p:txBody>
        </p:sp>
      </p:grpSp>
      <p:grpSp>
        <p:nvGrpSpPr>
          <p:cNvPr id="9224" name="Group 18"/>
          <p:cNvGrpSpPr>
            <a:grpSpLocks/>
          </p:cNvGrpSpPr>
          <p:nvPr/>
        </p:nvGrpSpPr>
        <p:grpSpPr bwMode="auto">
          <a:xfrm rot="-3841986">
            <a:off x="5968206" y="5403057"/>
            <a:ext cx="1412875" cy="941388"/>
            <a:chOff x="15152" y="-11875"/>
            <a:chExt cx="1413164" cy="940684"/>
          </a:xfrm>
        </p:grpSpPr>
        <p:sp>
          <p:nvSpPr>
            <p:cNvPr id="20" name="Freeform 19"/>
            <p:cNvSpPr/>
            <p:nvPr/>
          </p:nvSpPr>
          <p:spPr>
            <a:xfrm>
              <a:off x="107854" y="-15052"/>
              <a:ext cx="1298841"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21" name="Text Box 27"/>
            <p:cNvSpPr txBox="1"/>
            <p:nvPr/>
          </p:nvSpPr>
          <p:spPr>
            <a:xfrm rot="1578766">
              <a:off x="18106" y="287128"/>
              <a:ext cx="1413164" cy="525070"/>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Use kind words</a:t>
              </a:r>
              <a:endParaRPr lang="en-GB" sz="1100" dirty="0">
                <a:ea typeface="Calibri" panose="020F0502020204030204" pitchFamily="34" charset="0"/>
                <a:cs typeface="Times New Roman" panose="02020603050405020304" pitchFamily="18" charset="0"/>
              </a:endParaRPr>
            </a:p>
          </p:txBody>
        </p:sp>
      </p:grpSp>
      <p:grpSp>
        <p:nvGrpSpPr>
          <p:cNvPr id="9225" name="Group 21"/>
          <p:cNvGrpSpPr>
            <a:grpSpLocks/>
          </p:cNvGrpSpPr>
          <p:nvPr/>
        </p:nvGrpSpPr>
        <p:grpSpPr bwMode="auto">
          <a:xfrm>
            <a:off x="7248525" y="5392738"/>
            <a:ext cx="1422400" cy="939800"/>
            <a:chOff x="196989" y="119104"/>
            <a:chExt cx="1423110" cy="940684"/>
          </a:xfrm>
        </p:grpSpPr>
        <p:sp>
          <p:nvSpPr>
            <p:cNvPr id="23" name="Freeform 22"/>
            <p:cNvSpPr/>
            <p:nvPr/>
          </p:nvSpPr>
          <p:spPr>
            <a:xfrm>
              <a:off x="320876" y="119104"/>
              <a:ext cx="1299223"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24" name="Text Box 27"/>
            <p:cNvSpPr txBox="1"/>
            <p:nvPr/>
          </p:nvSpPr>
          <p:spPr>
            <a:xfrm rot="1999885">
              <a:off x="196989" y="419423"/>
              <a:ext cx="1413580" cy="525957"/>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Have a go!</a:t>
              </a:r>
              <a:endParaRPr lang="en-GB" sz="1100" dirty="0">
                <a:ea typeface="Calibri" panose="020F0502020204030204" pitchFamily="34"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479425"/>
            <a:ext cx="8220075" cy="993775"/>
          </a:xfrm>
        </p:spPr>
        <p:txBody>
          <a:bodyPr/>
          <a:lstStyle/>
          <a:p>
            <a:pPr algn="ctr" eaLnBrk="1" hangingPunct="1"/>
            <a:r>
              <a:rPr lang="en-GB" altLang="en-US" sz="6600" smtClean="0">
                <a:solidFill>
                  <a:srgbClr val="00A7E6"/>
                </a:solidFill>
                <a:latin typeface="Kinetic Letters" panose="00000500000000000000" pitchFamily="50" charset="0"/>
                <a:cs typeface="Arial" panose="020B0604020202020204" pitchFamily="34" charset="0"/>
              </a:rPr>
              <a:t>Writing in school</a:t>
            </a:r>
          </a:p>
        </p:txBody>
      </p:sp>
      <p:sp>
        <p:nvSpPr>
          <p:cNvPr id="18435" name="Rectangle 4"/>
          <p:cNvSpPr>
            <a:spLocks noChangeArrowheads="1"/>
          </p:cNvSpPr>
          <p:nvPr/>
        </p:nvSpPr>
        <p:spPr bwMode="auto">
          <a:xfrm>
            <a:off x="668338" y="1473200"/>
            <a:ext cx="7796212"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20000"/>
              </a:lnSpc>
              <a:spcBef>
                <a:spcPct val="0"/>
              </a:spcBef>
              <a:spcAft>
                <a:spcPts val="600"/>
              </a:spcAft>
            </a:pPr>
            <a:r>
              <a:rPr lang="en-GB" altLang="en-US" sz="2400">
                <a:solidFill>
                  <a:schemeClr val="tx1"/>
                </a:solidFill>
                <a:latin typeface="Kinetic Letters" panose="00000500000000000000" pitchFamily="50" charset="0"/>
                <a:cs typeface="Arial" panose="020B0604020202020204" pitchFamily="34" charset="0"/>
              </a:rPr>
              <a:t>Children will write various pieces of fiction and non-fiction throughout the year. All writing will be inspired by a high-quality text and we give children plenty of opportunities to develop their ideas through drama, role play and visitors to the school.</a:t>
            </a:r>
          </a:p>
          <a:p>
            <a:pPr eaLnBrk="1" hangingPunct="1">
              <a:lnSpc>
                <a:spcPct val="120000"/>
              </a:lnSpc>
              <a:spcBef>
                <a:spcPct val="0"/>
              </a:spcBef>
              <a:spcAft>
                <a:spcPts val="600"/>
              </a:spcAft>
            </a:pPr>
            <a:endParaRPr lang="en-GB" altLang="en-US" sz="2400">
              <a:solidFill>
                <a:schemeClr val="tx1"/>
              </a:solidFill>
              <a:latin typeface="Kinetic Letters" panose="00000500000000000000" pitchFamily="50" charset="0"/>
              <a:cs typeface="Arial" panose="020B0604020202020204" pitchFamily="34" charset="0"/>
            </a:endParaRPr>
          </a:p>
          <a:p>
            <a:pPr eaLnBrk="1" hangingPunct="1">
              <a:lnSpc>
                <a:spcPct val="120000"/>
              </a:lnSpc>
              <a:spcBef>
                <a:spcPct val="0"/>
              </a:spcBef>
              <a:spcAft>
                <a:spcPts val="600"/>
              </a:spcAft>
            </a:pPr>
            <a:endParaRPr lang="en-GB" altLang="en-US" sz="2400" b="1">
              <a:solidFill>
                <a:schemeClr val="tx1"/>
              </a:solidFill>
              <a:latin typeface="Kinetic Letters" panose="00000500000000000000" pitchFamily="50" charset="0"/>
              <a:cs typeface="Arial" panose="020B0604020202020204" pitchFamily="34" charset="0"/>
            </a:endParaRPr>
          </a:p>
          <a:p>
            <a:pPr eaLnBrk="1" hangingPunct="1">
              <a:lnSpc>
                <a:spcPct val="120000"/>
              </a:lnSpc>
              <a:spcBef>
                <a:spcPct val="0"/>
              </a:spcBef>
              <a:spcAft>
                <a:spcPts val="600"/>
              </a:spcAft>
            </a:pPr>
            <a:endParaRPr lang="en-GB" altLang="en-US" sz="2400" b="1">
              <a:solidFill>
                <a:schemeClr val="tx1"/>
              </a:solidFill>
              <a:latin typeface="Kinetic Letters" panose="00000500000000000000" pitchFamily="50" charset="0"/>
              <a:cs typeface="Arial" panose="020B0604020202020204" pitchFamily="34" charset="0"/>
            </a:endParaRPr>
          </a:p>
          <a:p>
            <a:pPr eaLnBrk="1" hangingPunct="1">
              <a:lnSpc>
                <a:spcPct val="120000"/>
              </a:lnSpc>
              <a:spcBef>
                <a:spcPct val="0"/>
              </a:spcBef>
              <a:spcAft>
                <a:spcPts val="600"/>
              </a:spcAft>
            </a:pPr>
            <a:endParaRPr lang="en-GB" altLang="en-US" sz="2400" b="1">
              <a:solidFill>
                <a:schemeClr val="tx1"/>
              </a:solidFill>
              <a:latin typeface="Kinetic Letters" panose="00000500000000000000" pitchFamily="50" charset="0"/>
              <a:cs typeface="Arial" panose="020B0604020202020204" pitchFamily="34" charset="0"/>
            </a:endParaRPr>
          </a:p>
        </p:txBody>
      </p:sp>
      <p:pic>
        <p:nvPicPr>
          <p:cNvPr id="18436" name="Picture 5" descr="Superworm: Amazon.co.uk: Donaldson, Julia, Scheffler, Axel: Bo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3722688"/>
            <a:ext cx="21717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Harry and the Bucketful of Dinosaurs (Harry and the Dinosaurs):  Amazon.co.uk: Whybrow, Ian, Reynolds, Adrian: 9781856132145: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313" y="2998788"/>
            <a:ext cx="246380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1" descr="What Pet to Get? (Emma Dodd Series): Amazon.co.uk: Emma Dodd:  9781848775374: 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7775" y="3705225"/>
            <a:ext cx="21367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0"/>
          <p:cNvSpPr>
            <a:spLocks noGrp="1"/>
          </p:cNvSpPr>
          <p:nvPr>
            <p:ph type="title"/>
          </p:nvPr>
        </p:nvSpPr>
        <p:spPr>
          <a:xfrm>
            <a:off x="457200" y="479425"/>
            <a:ext cx="8220075" cy="993775"/>
          </a:xfrm>
        </p:spPr>
        <p:txBody>
          <a:bodyPr/>
          <a:lstStyle/>
          <a:p>
            <a:pPr algn="ctr" eaLnBrk="1" hangingPunct="1"/>
            <a:r>
              <a:rPr lang="en-GB" altLang="en-US" sz="6600" smtClean="0">
                <a:solidFill>
                  <a:srgbClr val="00A7E6"/>
                </a:solidFill>
                <a:latin typeface="Kinetic Letters" panose="00000500000000000000" pitchFamily="50" charset="0"/>
                <a:cs typeface="Arial" panose="020B0604020202020204" pitchFamily="34" charset="0"/>
              </a:rPr>
              <a:t>Writing in school</a:t>
            </a:r>
          </a:p>
        </p:txBody>
      </p:sp>
      <p:sp>
        <p:nvSpPr>
          <p:cNvPr id="17411" name="Rectangle 4"/>
          <p:cNvSpPr>
            <a:spLocks noChangeArrowheads="1"/>
          </p:cNvSpPr>
          <p:nvPr/>
        </p:nvSpPr>
        <p:spPr bwMode="auto">
          <a:xfrm>
            <a:off x="704850" y="976313"/>
            <a:ext cx="7799388" cy="595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marL="0" eaLnBrk="1" hangingPunct="1">
              <a:lnSpc>
                <a:spcPct val="120000"/>
              </a:lnSpc>
              <a:spcBef>
                <a:spcPts val="0"/>
              </a:spcBef>
              <a:spcAft>
                <a:spcPts val="0"/>
              </a:spcAft>
              <a:defRPr/>
            </a:pPr>
            <a:endParaRPr lang="en-GB" altLang="en-US" sz="2000" dirty="0" smtClean="0">
              <a:solidFill>
                <a:schemeClr val="tx1"/>
              </a:solidFill>
              <a:latin typeface="Kinetic Letters" panose="00000500000000000000" pitchFamily="50" charset="0"/>
              <a:cs typeface="Arial" panose="020B0604020202020204" pitchFamily="34" charset="0"/>
            </a:endParaRPr>
          </a:p>
          <a:p>
            <a:pPr marL="0" eaLnBrk="1" hangingPunct="1">
              <a:lnSpc>
                <a:spcPct val="120000"/>
              </a:lnSpc>
              <a:spcBef>
                <a:spcPts val="0"/>
              </a:spcBef>
              <a:spcAft>
                <a:spcPts val="0"/>
              </a:spcAft>
              <a:defRPr/>
            </a:pPr>
            <a:r>
              <a:rPr lang="en-GB" altLang="en-US" sz="2000" dirty="0" smtClean="0">
                <a:solidFill>
                  <a:schemeClr val="tx1"/>
                </a:solidFill>
                <a:latin typeface="Kinetic Letters" panose="00000500000000000000" pitchFamily="50" charset="0"/>
                <a:cs typeface="Arial" panose="020B0604020202020204" pitchFamily="34" charset="0"/>
              </a:rPr>
              <a:t>We follow Kinetic Letters as our handwriting scheme. Children have previously learnt many of the letter and number formations in Year R and we will continue to build on their previous learning. We will be sending Kinetic Letter handwriting packs home so that you are able to practise at home with your child.</a:t>
            </a:r>
          </a:p>
          <a:p>
            <a:pPr marL="0" eaLnBrk="1" hangingPunct="1">
              <a:lnSpc>
                <a:spcPct val="120000"/>
              </a:lnSpc>
              <a:spcBef>
                <a:spcPts val="0"/>
              </a:spcBef>
              <a:spcAft>
                <a:spcPts val="0"/>
              </a:spcAft>
              <a:defRPr/>
            </a:pPr>
            <a:endParaRPr lang="en-GB" altLang="en-US" sz="2000" dirty="0">
              <a:solidFill>
                <a:schemeClr val="tx1"/>
              </a:solidFill>
              <a:latin typeface="Kinetic Letters" panose="00000500000000000000" pitchFamily="50" charset="0"/>
              <a:cs typeface="Arial" panose="020B0604020202020204" pitchFamily="34" charset="0"/>
            </a:endParaRPr>
          </a:p>
          <a:p>
            <a:pPr marL="0" eaLnBrk="1" hangingPunct="1">
              <a:lnSpc>
                <a:spcPct val="120000"/>
              </a:lnSpc>
              <a:spcBef>
                <a:spcPts val="0"/>
              </a:spcBef>
              <a:spcAft>
                <a:spcPts val="0"/>
              </a:spcAft>
              <a:defRPr/>
            </a:pPr>
            <a:r>
              <a:rPr lang="en-GB" altLang="en-US" sz="2000" dirty="0" smtClean="0">
                <a:solidFill>
                  <a:schemeClr val="tx1"/>
                </a:solidFill>
                <a:latin typeface="Kinetic Letters" panose="00000500000000000000" pitchFamily="50" charset="0"/>
                <a:cs typeface="Arial" panose="020B0604020202020204" pitchFamily="34" charset="0"/>
              </a:rPr>
              <a:t>To complement our teaching in school please initially practise the letters from the ‘Jumper Family’. We will send a text to notify you of when we move onto the next letter family.</a:t>
            </a:r>
            <a:endParaRPr lang="en-GB" sz="2400" u="sng" dirty="0" smtClean="0">
              <a:latin typeface="Kinetic Letters" panose="00000500000000000000" pitchFamily="50" charset="0"/>
              <a:cs typeface="Arial" panose="020B0604020202020204" pitchFamily="34" charset="0"/>
              <a:hlinkClick r:id="rId2"/>
            </a:endParaRPr>
          </a:p>
          <a:p>
            <a:pPr>
              <a:defRPr/>
            </a:pPr>
            <a:r>
              <a:rPr lang="en-GB" altLang="en-US" sz="2000" dirty="0" smtClean="0">
                <a:solidFill>
                  <a:schemeClr val="tx1"/>
                </a:solidFill>
                <a:latin typeface="Kinetic Letters" panose="00000500000000000000" pitchFamily="50" charset="0"/>
                <a:cs typeface="Arial" panose="020B0604020202020204" pitchFamily="34" charset="0"/>
              </a:rPr>
              <a:t>In addition, we have videos on our Harrison YouTube channel which show Mrs Todd and Miss Weld demonstrating how to write the letters. </a:t>
            </a:r>
          </a:p>
          <a:p>
            <a:pPr marL="0" indent="0">
              <a:buFont typeface="Arial" panose="020B0604020202020204" pitchFamily="34" charset="0"/>
              <a:buNone/>
              <a:defRPr/>
            </a:pPr>
            <a:r>
              <a:rPr lang="en-GB" sz="2400" u="sng" dirty="0" smtClean="0">
                <a:latin typeface="Kinetic Letters" panose="00000500000000000000" pitchFamily="50" charset="0"/>
                <a:cs typeface="Arial" panose="020B0604020202020204" pitchFamily="34" charset="0"/>
                <a:hlinkClick r:id="rId2"/>
              </a:rPr>
              <a:t>https://www.youtube.com/playlist?list=PLC5BKBCYFWpt2i3U9wE2kxPKi0qtL0QUJ</a:t>
            </a:r>
            <a:r>
              <a:rPr lang="en-GB" sz="2400" dirty="0" smtClean="0">
                <a:latin typeface="Kinetic Letters" panose="00000500000000000000" pitchFamily="50" charset="0"/>
                <a:cs typeface="Arial" panose="020B0604020202020204" pitchFamily="34" charset="0"/>
              </a:rPr>
              <a:t> </a:t>
            </a:r>
          </a:p>
          <a:p>
            <a:pPr marL="0" eaLnBrk="1" hangingPunct="1">
              <a:lnSpc>
                <a:spcPct val="120000"/>
              </a:lnSpc>
              <a:spcBef>
                <a:spcPts val="0"/>
              </a:spcBef>
              <a:spcAft>
                <a:spcPts val="0"/>
              </a:spcAft>
              <a:defRPr/>
            </a:pPr>
            <a:endParaRPr lang="en-US" sz="2000" dirty="0" smtClean="0">
              <a:latin typeface="Kinetic Letters" panose="00000500000000000000" pitchFamily="50" charset="0"/>
              <a:cs typeface="Arial" panose="020B0604020202020204" pitchFamily="34" charset="0"/>
            </a:endParaRPr>
          </a:p>
          <a:p>
            <a:pPr eaLnBrk="1" hangingPunct="1">
              <a:lnSpc>
                <a:spcPct val="120000"/>
              </a:lnSpc>
              <a:spcBef>
                <a:spcPct val="0"/>
              </a:spcBef>
              <a:spcAft>
                <a:spcPts val="600"/>
              </a:spcAft>
              <a:defRPr/>
            </a:pPr>
            <a:endParaRPr lang="en-GB" altLang="en-US" sz="2000" b="1" dirty="0" smtClean="0">
              <a:solidFill>
                <a:schemeClr val="tx1"/>
              </a:solidFill>
              <a:latin typeface="Kinetic Letters" panose="00000500000000000000" pitchFamily="50" charset="0"/>
              <a:cs typeface="Arial" panose="020B0604020202020204" pitchFamily="34" charset="0"/>
            </a:endParaRPr>
          </a:p>
          <a:p>
            <a:pPr eaLnBrk="1" hangingPunct="1">
              <a:lnSpc>
                <a:spcPct val="120000"/>
              </a:lnSpc>
              <a:spcBef>
                <a:spcPct val="0"/>
              </a:spcBef>
              <a:spcAft>
                <a:spcPts val="600"/>
              </a:spcAft>
              <a:defRPr/>
            </a:pPr>
            <a:endParaRPr lang="en-GB" altLang="en-US" sz="2000" b="1" dirty="0" smtClean="0">
              <a:solidFill>
                <a:schemeClr val="tx1"/>
              </a:solidFill>
              <a:latin typeface="Kinetic Letters" panose="00000500000000000000" pitchFamily="50" charset="0"/>
              <a:cs typeface="Arial" panose="020B0604020202020204" pitchFamily="34" charset="0"/>
            </a:endParaRPr>
          </a:p>
          <a:p>
            <a:pPr eaLnBrk="1" hangingPunct="1">
              <a:lnSpc>
                <a:spcPct val="120000"/>
              </a:lnSpc>
              <a:spcBef>
                <a:spcPct val="0"/>
              </a:spcBef>
              <a:spcAft>
                <a:spcPts val="600"/>
              </a:spcAft>
              <a:defRPr/>
            </a:pPr>
            <a:endParaRPr lang="en-GB" altLang="en-US" sz="2000" b="1" dirty="0" smtClean="0">
              <a:solidFill>
                <a:schemeClr val="tx1"/>
              </a:solidFill>
              <a:latin typeface="Kinetic Letters" panose="00000500000000000000" pitchFamily="50" charset="0"/>
              <a:cs typeface="Arial" panose="020B0604020202020204" pitchFamily="34" charset="0"/>
            </a:endParaRPr>
          </a:p>
          <a:p>
            <a:pPr eaLnBrk="1" hangingPunct="1">
              <a:lnSpc>
                <a:spcPct val="120000"/>
              </a:lnSpc>
              <a:spcBef>
                <a:spcPct val="0"/>
              </a:spcBef>
              <a:spcAft>
                <a:spcPts val="600"/>
              </a:spcAft>
              <a:defRPr/>
            </a:pPr>
            <a:endParaRPr lang="en-GB" altLang="en-US" sz="2000" b="1" dirty="0" smtClean="0">
              <a:solidFill>
                <a:schemeClr val="tx1"/>
              </a:solidFill>
              <a:latin typeface="Kinetic Letters" panose="00000500000000000000" pitchFamily="50" charset="0"/>
              <a:cs typeface="Arial" panose="020B0604020202020204" pitchFamily="34" charset="0"/>
            </a:endParaRPr>
          </a:p>
        </p:txBody>
      </p:sp>
      <p:pic>
        <p:nvPicPr>
          <p:cNvPr id="19460" name="Picture 4" descr="Tarporley CE Primary School: Handwriting - Kinetic Letters"/>
          <p:cNvPicPr>
            <a:picLocks noChangeAspect="1" noChangeArrowheads="1"/>
          </p:cNvPicPr>
          <p:nvPr/>
        </p:nvPicPr>
        <p:blipFill>
          <a:blip r:embed="rId3" cstate="print">
            <a:extLst>
              <a:ext uri="{28A0092B-C50C-407E-A947-70E740481C1C}">
                <a14:useLocalDpi xmlns:a14="http://schemas.microsoft.com/office/drawing/2010/main" val="0"/>
              </a:ext>
            </a:extLst>
          </a:blip>
          <a:srcRect r="33282"/>
          <a:stretch>
            <a:fillRect/>
          </a:stretch>
        </p:blipFill>
        <p:spPr bwMode="auto">
          <a:xfrm>
            <a:off x="3362325" y="4956175"/>
            <a:ext cx="2409825"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1" name="Group 7"/>
          <p:cNvGrpSpPr>
            <a:grpSpLocks/>
          </p:cNvGrpSpPr>
          <p:nvPr/>
        </p:nvGrpSpPr>
        <p:grpSpPr bwMode="auto">
          <a:xfrm>
            <a:off x="5422900" y="4956175"/>
            <a:ext cx="1495425" cy="939800"/>
            <a:chOff x="249429" y="59696"/>
            <a:chExt cx="1497586" cy="940684"/>
          </a:xfrm>
        </p:grpSpPr>
        <p:sp>
          <p:nvSpPr>
            <p:cNvPr id="9" name="Freeform 8"/>
            <p:cNvSpPr/>
            <p:nvPr/>
          </p:nvSpPr>
          <p:spPr>
            <a:xfrm>
              <a:off x="249429" y="59696"/>
              <a:ext cx="1298862"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50E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10" name="Text Box 27"/>
            <p:cNvSpPr txBox="1"/>
            <p:nvPr/>
          </p:nvSpPr>
          <p:spPr>
            <a:xfrm rot="1999885">
              <a:off x="333689" y="464890"/>
              <a:ext cx="1413326" cy="524368"/>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Take pride</a:t>
              </a:r>
              <a:endParaRPr lang="en-GB" sz="1100" dirty="0">
                <a:ea typeface="Calibri" panose="020F0502020204030204" pitchFamily="34" charset="0"/>
                <a:cs typeface="Times New Roman" panose="02020603050405020304" pitchFamily="18"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0"/>
          <p:cNvSpPr>
            <a:spLocks noGrp="1"/>
          </p:cNvSpPr>
          <p:nvPr>
            <p:ph type="title"/>
          </p:nvPr>
        </p:nvSpPr>
        <p:spPr>
          <a:xfrm>
            <a:off x="457200" y="479425"/>
            <a:ext cx="8220075" cy="993775"/>
          </a:xfrm>
        </p:spPr>
        <p:txBody>
          <a:bodyPr/>
          <a:lstStyle/>
          <a:p>
            <a:pPr algn="ctr" eaLnBrk="1" hangingPunct="1"/>
            <a:r>
              <a:rPr lang="en-GB" altLang="en-US" sz="6600" smtClean="0">
                <a:solidFill>
                  <a:srgbClr val="00A7E6"/>
                </a:solidFill>
                <a:latin typeface="Kinetic Letters" panose="00000500000000000000" pitchFamily="50" charset="0"/>
                <a:cs typeface="Arial" panose="020B0604020202020204" pitchFamily="34" charset="0"/>
              </a:rPr>
              <a:t>Maths in school</a:t>
            </a:r>
          </a:p>
        </p:txBody>
      </p:sp>
      <p:sp>
        <p:nvSpPr>
          <p:cNvPr id="20483" name="Rectangle 4"/>
          <p:cNvSpPr>
            <a:spLocks noChangeArrowheads="1"/>
          </p:cNvSpPr>
          <p:nvPr/>
        </p:nvSpPr>
        <p:spPr bwMode="auto">
          <a:xfrm>
            <a:off x="668338" y="1473200"/>
            <a:ext cx="7796212"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20000"/>
              </a:lnSpc>
              <a:spcBef>
                <a:spcPct val="0"/>
              </a:spcBef>
              <a:spcAft>
                <a:spcPts val="600"/>
              </a:spcAft>
            </a:pPr>
            <a:r>
              <a:rPr lang="en-GB" altLang="en-US" sz="2400">
                <a:solidFill>
                  <a:schemeClr val="tx1"/>
                </a:solidFill>
                <a:latin typeface="Kinetic Letters" panose="00000500000000000000" pitchFamily="50" charset="0"/>
                <a:cs typeface="Arial" panose="020B0604020202020204" pitchFamily="34" charset="0"/>
              </a:rPr>
              <a:t>We follow the White Rose Maths scheme and will begin by ensuring children are confident with the skills from the Early Years Foundation Stage. We use lots of resources to help with our learning such as diennes, tens frames and Numicon.</a:t>
            </a:r>
          </a:p>
          <a:p>
            <a:pPr eaLnBrk="1" hangingPunct="1">
              <a:lnSpc>
                <a:spcPct val="120000"/>
              </a:lnSpc>
              <a:spcBef>
                <a:spcPct val="0"/>
              </a:spcBef>
              <a:spcAft>
                <a:spcPts val="600"/>
              </a:spcAft>
            </a:pPr>
            <a:r>
              <a:rPr lang="en-GB" altLang="en-US" sz="2400">
                <a:solidFill>
                  <a:schemeClr val="tx1"/>
                </a:solidFill>
                <a:latin typeface="Kinetic Letters" panose="00000500000000000000" pitchFamily="50" charset="0"/>
                <a:cs typeface="Arial" panose="020B0604020202020204" pitchFamily="34" charset="0"/>
              </a:rPr>
              <a:t>As well as Maths lessons, we have a daily mental maths session so children are able to consolidate skills they have learnt.</a:t>
            </a:r>
          </a:p>
          <a:p>
            <a:pPr eaLnBrk="1" hangingPunct="1">
              <a:lnSpc>
                <a:spcPct val="120000"/>
              </a:lnSpc>
              <a:spcBef>
                <a:spcPct val="0"/>
              </a:spcBef>
              <a:spcAft>
                <a:spcPts val="600"/>
              </a:spcAft>
            </a:pPr>
            <a:endParaRPr lang="en-GB" altLang="en-US" sz="2400" b="1">
              <a:solidFill>
                <a:schemeClr val="tx1"/>
              </a:solidFill>
              <a:latin typeface="Kinetic Letters" panose="00000500000000000000" pitchFamily="50" charset="0"/>
              <a:cs typeface="Arial" panose="020B0604020202020204" pitchFamily="34" charset="0"/>
            </a:endParaRPr>
          </a:p>
          <a:p>
            <a:pPr eaLnBrk="1" hangingPunct="1">
              <a:lnSpc>
                <a:spcPct val="120000"/>
              </a:lnSpc>
              <a:spcBef>
                <a:spcPct val="0"/>
              </a:spcBef>
              <a:spcAft>
                <a:spcPts val="600"/>
              </a:spcAft>
            </a:pPr>
            <a:endParaRPr lang="en-GB" altLang="en-US" sz="2400" b="1">
              <a:solidFill>
                <a:schemeClr val="tx1"/>
              </a:solidFill>
              <a:latin typeface="Kinetic Letters" panose="00000500000000000000" pitchFamily="50" charset="0"/>
              <a:cs typeface="Arial" panose="020B0604020202020204" pitchFamily="34" charset="0"/>
            </a:endParaRPr>
          </a:p>
          <a:p>
            <a:pPr eaLnBrk="1" hangingPunct="1">
              <a:lnSpc>
                <a:spcPct val="120000"/>
              </a:lnSpc>
              <a:spcBef>
                <a:spcPct val="0"/>
              </a:spcBef>
              <a:spcAft>
                <a:spcPts val="600"/>
              </a:spcAft>
            </a:pPr>
            <a:endParaRPr lang="en-GB" altLang="en-US" sz="2400" b="1">
              <a:solidFill>
                <a:schemeClr val="tx1"/>
              </a:solidFill>
              <a:latin typeface="Kinetic Letters" panose="00000500000000000000" pitchFamily="50" charset="0"/>
              <a:cs typeface="Arial" panose="020B0604020202020204" pitchFamily="34" charset="0"/>
            </a:endParaRPr>
          </a:p>
        </p:txBody>
      </p:sp>
      <p:pic>
        <p:nvPicPr>
          <p:cNvPr id="20484" name="Picture 5" descr="Concrete Resources Explained For Parents: What They Are &amp; How To Use Th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863" y="4224338"/>
            <a:ext cx="3224212"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Ten Frames and Counters Cut-outs: Carson-Dellosa Publishing Company, Inc.:  Amazon.co.uk: Business, Industry &amp; Sc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4437063"/>
            <a:ext cx="3079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0"/>
          <p:cNvSpPr>
            <a:spLocks noGrp="1"/>
          </p:cNvSpPr>
          <p:nvPr>
            <p:ph type="title"/>
          </p:nvPr>
        </p:nvSpPr>
        <p:spPr>
          <a:xfrm>
            <a:off x="-263525" y="595313"/>
            <a:ext cx="9704388" cy="993775"/>
          </a:xfrm>
        </p:spPr>
        <p:txBody>
          <a:bodyPr/>
          <a:lstStyle/>
          <a:p>
            <a:pPr algn="ctr" eaLnBrk="1" hangingPunct="1"/>
            <a:r>
              <a:rPr lang="en-GB" altLang="en-US" sz="6600" smtClean="0">
                <a:solidFill>
                  <a:srgbClr val="00A7E6"/>
                </a:solidFill>
                <a:latin typeface="Kinetic Letters" panose="00000500000000000000" pitchFamily="50" charset="0"/>
                <a:cs typeface="Arial" panose="020B0604020202020204" pitchFamily="34" charset="0"/>
              </a:rPr>
              <a:t>Foundation Curriculum</a:t>
            </a:r>
          </a:p>
        </p:txBody>
      </p:sp>
      <p:sp>
        <p:nvSpPr>
          <p:cNvPr id="21507" name="Rectangle 4"/>
          <p:cNvSpPr>
            <a:spLocks noChangeArrowheads="1"/>
          </p:cNvSpPr>
          <p:nvPr/>
        </p:nvSpPr>
        <p:spPr bwMode="auto">
          <a:xfrm>
            <a:off x="690563" y="1631950"/>
            <a:ext cx="7796212"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20000"/>
              </a:lnSpc>
              <a:spcBef>
                <a:spcPct val="0"/>
              </a:spcBef>
              <a:spcAft>
                <a:spcPts val="600"/>
              </a:spcAft>
            </a:pPr>
            <a:r>
              <a:rPr lang="en-GB" altLang="en-US" sz="2400">
                <a:solidFill>
                  <a:schemeClr val="tx1"/>
                </a:solidFill>
                <a:latin typeface="Kinetic Letters" panose="00000500000000000000" pitchFamily="50" charset="0"/>
                <a:cs typeface="Arial" panose="020B0604020202020204" pitchFamily="34" charset="0"/>
              </a:rPr>
              <a:t>We will continue to teach children a range of subjects at school. Our year group newsletter will detail the topics that we cover each term.</a:t>
            </a:r>
          </a:p>
          <a:p>
            <a:pPr eaLnBrk="1" hangingPunct="1">
              <a:lnSpc>
                <a:spcPct val="120000"/>
              </a:lnSpc>
              <a:spcBef>
                <a:spcPct val="0"/>
              </a:spcBef>
              <a:spcAft>
                <a:spcPts val="600"/>
              </a:spcAft>
            </a:pPr>
            <a:endParaRPr lang="en-GB" altLang="en-US" sz="2400">
              <a:solidFill>
                <a:schemeClr val="tx1"/>
              </a:solidFill>
              <a:latin typeface="Kinetic Letters" panose="00000500000000000000" pitchFamily="50" charset="0"/>
              <a:cs typeface="Arial" panose="020B0604020202020204" pitchFamily="34" charset="0"/>
            </a:endParaRPr>
          </a:p>
          <a:p>
            <a:pPr eaLnBrk="1" hangingPunct="1">
              <a:lnSpc>
                <a:spcPct val="120000"/>
              </a:lnSpc>
              <a:spcBef>
                <a:spcPct val="0"/>
              </a:spcBef>
              <a:spcAft>
                <a:spcPts val="600"/>
              </a:spcAft>
            </a:pPr>
            <a:r>
              <a:rPr lang="en-GB" altLang="en-US" sz="2400">
                <a:solidFill>
                  <a:schemeClr val="tx1"/>
                </a:solidFill>
                <a:latin typeface="Kinetic Letters" panose="00000500000000000000" pitchFamily="50" charset="0"/>
                <a:cs typeface="Arial" panose="020B0604020202020204" pitchFamily="34" charset="0"/>
              </a:rPr>
              <a:t>Lots of our foundation curriculum learning will take place in outside areas so please ensure that your child has a clipboard and a coat.</a:t>
            </a:r>
          </a:p>
          <a:p>
            <a:pPr eaLnBrk="1" hangingPunct="1">
              <a:lnSpc>
                <a:spcPct val="120000"/>
              </a:lnSpc>
              <a:spcBef>
                <a:spcPct val="0"/>
              </a:spcBef>
              <a:spcAft>
                <a:spcPts val="600"/>
              </a:spcAft>
            </a:pPr>
            <a:endParaRPr lang="en-GB" altLang="en-US" sz="2400">
              <a:solidFill>
                <a:schemeClr val="tx1"/>
              </a:solidFill>
              <a:latin typeface="Kinetic Letters" panose="00000500000000000000" pitchFamily="50" charset="0"/>
              <a:cs typeface="Arial" panose="020B0604020202020204" pitchFamily="34" charset="0"/>
            </a:endParaRPr>
          </a:p>
          <a:p>
            <a:pPr eaLnBrk="1" hangingPunct="1">
              <a:lnSpc>
                <a:spcPct val="120000"/>
              </a:lnSpc>
              <a:spcBef>
                <a:spcPct val="0"/>
              </a:spcBef>
              <a:spcAft>
                <a:spcPts val="600"/>
              </a:spcAft>
            </a:pPr>
            <a:r>
              <a:rPr lang="en-GB" altLang="en-US" sz="2400">
                <a:solidFill>
                  <a:schemeClr val="tx1"/>
                </a:solidFill>
                <a:latin typeface="Kinetic Letters" panose="00000500000000000000" pitchFamily="50" charset="0"/>
                <a:cs typeface="Arial" panose="020B0604020202020204" pitchFamily="34" charset="0"/>
              </a:rPr>
              <a:t>We will still have visits and visitors to the school to inspire children’s learning and deepen their knowledge.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79425"/>
            <a:ext cx="8220075" cy="993775"/>
          </a:xfrm>
        </p:spPr>
        <p:txBody>
          <a:bodyPr/>
          <a:lstStyle/>
          <a:p>
            <a:r>
              <a:rPr lang="en-GB" altLang="en-US" sz="6600" smtClean="0">
                <a:solidFill>
                  <a:srgbClr val="00B0F0"/>
                </a:solidFill>
                <a:latin typeface="Kinetic Letters" panose="00000500000000000000" pitchFamily="50" charset="0"/>
              </a:rPr>
              <a:t>Phonics</a:t>
            </a:r>
          </a:p>
        </p:txBody>
      </p:sp>
      <p:sp>
        <p:nvSpPr>
          <p:cNvPr id="21507" name="Rectangle 2"/>
          <p:cNvSpPr>
            <a:spLocks noChangeArrowheads="1"/>
          </p:cNvSpPr>
          <p:nvPr/>
        </p:nvSpPr>
        <p:spPr bwMode="auto">
          <a:xfrm>
            <a:off x="881063" y="1473200"/>
            <a:ext cx="737235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marL="285750" indent="-285750">
              <a:defRPr/>
            </a:pPr>
            <a:r>
              <a:rPr lang="en-US" sz="2400" dirty="0" smtClean="0">
                <a:latin typeface="Kinetic Letters" panose="00000500000000000000" pitchFamily="50" charset="0"/>
                <a:cs typeface="Arial" panose="020B0604020202020204" pitchFamily="34" charset="0"/>
              </a:rPr>
              <a:t>We continue </a:t>
            </a:r>
            <a:r>
              <a:rPr lang="en-US" sz="2400" dirty="0">
                <a:latin typeface="Kinetic Letters" panose="00000500000000000000" pitchFamily="50" charset="0"/>
                <a:cs typeface="Arial" panose="020B0604020202020204" pitchFamily="34" charset="0"/>
              </a:rPr>
              <a:t>to follow the Letters and Sounds program that the children started in Reception.</a:t>
            </a:r>
          </a:p>
          <a:p>
            <a:pPr>
              <a:buFont typeface="Arial" panose="020B0604020202020204" pitchFamily="34" charset="0"/>
              <a:buNone/>
              <a:defRPr/>
            </a:pPr>
            <a:endParaRPr lang="en-US" sz="2400" dirty="0">
              <a:latin typeface="Kinetic Letters" panose="00000500000000000000" pitchFamily="50" charset="0"/>
              <a:cs typeface="Arial" panose="020B0604020202020204" pitchFamily="34" charset="0"/>
            </a:endParaRPr>
          </a:p>
          <a:p>
            <a:pPr marL="285750" indent="-285750">
              <a:defRPr/>
            </a:pPr>
            <a:r>
              <a:rPr lang="en-US" sz="2400" dirty="0">
                <a:latin typeface="Kinetic Letters" panose="00000500000000000000" pitchFamily="50" charset="0"/>
                <a:cs typeface="Arial" panose="020B0604020202020204" pitchFamily="34" charset="0"/>
              </a:rPr>
              <a:t>We will be working on phases 3, 4 and 5.</a:t>
            </a:r>
          </a:p>
          <a:p>
            <a:pPr>
              <a:buFont typeface="Arial" panose="020B0604020202020204" pitchFamily="34" charset="0"/>
              <a:buNone/>
              <a:defRPr/>
            </a:pPr>
            <a:endParaRPr lang="en-US" sz="2400" dirty="0">
              <a:latin typeface="Kinetic Letters" panose="00000500000000000000" pitchFamily="50" charset="0"/>
              <a:cs typeface="Arial" panose="020B0604020202020204" pitchFamily="34" charset="0"/>
            </a:endParaRPr>
          </a:p>
          <a:p>
            <a:pPr marL="285750" indent="-285750">
              <a:defRPr/>
            </a:pPr>
            <a:r>
              <a:rPr lang="en-US" sz="2400" dirty="0">
                <a:latin typeface="Kinetic Letters" panose="00000500000000000000" pitchFamily="50" charset="0"/>
                <a:cs typeface="Arial" panose="020B0604020202020204" pitchFamily="34" charset="0"/>
              </a:rPr>
              <a:t>Taught everyday for 20 minutes. </a:t>
            </a:r>
          </a:p>
        </p:txBody>
      </p:sp>
      <p:pic>
        <p:nvPicPr>
          <p:cNvPr id="2253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1975" y="4318000"/>
            <a:ext cx="1785938"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344988"/>
            <a:ext cx="164941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63563" y="1030288"/>
            <a:ext cx="8220075" cy="993775"/>
          </a:xfrm>
        </p:spPr>
        <p:txBody>
          <a:bodyPr/>
          <a:lstStyle/>
          <a:p>
            <a:pPr algn="ctr"/>
            <a:r>
              <a:rPr lang="en-GB" altLang="en-US" sz="6600" smtClean="0">
                <a:solidFill>
                  <a:srgbClr val="00B0F0"/>
                </a:solidFill>
                <a:latin typeface="Kinetic Letters" panose="00000500000000000000" pitchFamily="50" charset="0"/>
              </a:rPr>
              <a:t>Y1 Phonics Screening</a:t>
            </a:r>
            <a:br>
              <a:rPr lang="en-GB" altLang="en-US" sz="6600" smtClean="0">
                <a:solidFill>
                  <a:srgbClr val="00B0F0"/>
                </a:solidFill>
                <a:latin typeface="Kinetic Letters" panose="00000500000000000000" pitchFamily="50" charset="0"/>
              </a:rPr>
            </a:br>
            <a:r>
              <a:rPr lang="en-GB" altLang="en-US" sz="6600" smtClean="0">
                <a:solidFill>
                  <a:srgbClr val="00B0F0"/>
                </a:solidFill>
                <a:latin typeface="Kinetic Letters" panose="00000500000000000000" pitchFamily="50" charset="0"/>
              </a:rPr>
              <a:t>check</a:t>
            </a:r>
          </a:p>
        </p:txBody>
      </p:sp>
      <p:pic>
        <p:nvPicPr>
          <p:cNvPr id="235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9888" y="2868613"/>
            <a:ext cx="4333875" cy="282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6" name="Rectangle 1"/>
          <p:cNvSpPr>
            <a:spLocks noChangeArrowheads="1"/>
          </p:cNvSpPr>
          <p:nvPr/>
        </p:nvSpPr>
        <p:spPr bwMode="auto">
          <a:xfrm>
            <a:off x="563563" y="2543175"/>
            <a:ext cx="36163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sz="2200">
                <a:solidFill>
                  <a:schemeClr val="tx1"/>
                </a:solidFill>
                <a:latin typeface="Kinetic Letters" panose="00000500000000000000" pitchFamily="50" charset="0"/>
                <a:cs typeface="Arial" panose="020B0604020202020204" pitchFamily="34" charset="0"/>
              </a:rPr>
              <a:t>In June 2021 the national check will take place in schools across the country for all children age 5/6.</a:t>
            </a:r>
          </a:p>
          <a:p>
            <a:pPr eaLnBrk="1" hangingPunct="1">
              <a:lnSpc>
                <a:spcPct val="100000"/>
              </a:lnSpc>
              <a:spcBef>
                <a:spcPct val="0"/>
              </a:spcBef>
              <a:buFontTx/>
              <a:buNone/>
            </a:pPr>
            <a:endParaRPr lang="en-GB" altLang="en-US" sz="2200">
              <a:solidFill>
                <a:schemeClr val="tx1"/>
              </a:solidFill>
              <a:latin typeface="Kinetic Letters" panose="00000500000000000000" pitchFamily="50" charset="0"/>
              <a:cs typeface="Arial" panose="020B0604020202020204" pitchFamily="34" charset="0"/>
            </a:endParaRPr>
          </a:p>
          <a:p>
            <a:pPr eaLnBrk="1" hangingPunct="1">
              <a:lnSpc>
                <a:spcPct val="100000"/>
              </a:lnSpc>
              <a:spcBef>
                <a:spcPct val="0"/>
              </a:spcBef>
              <a:buFontTx/>
              <a:buNone/>
            </a:pPr>
            <a:r>
              <a:rPr lang="en-GB" altLang="en-US" sz="2200">
                <a:solidFill>
                  <a:schemeClr val="tx1"/>
                </a:solidFill>
                <a:latin typeface="Kinetic Letters" panose="00000500000000000000" pitchFamily="50" charset="0"/>
                <a:cs typeface="Arial" panose="020B0604020202020204" pitchFamily="34" charset="0"/>
              </a:rPr>
              <a:t>The Phonics Screen Check assesses your child’s ability to decode against age related expectations.</a:t>
            </a:r>
          </a:p>
          <a:p>
            <a:pPr eaLnBrk="1" hangingPunct="1">
              <a:lnSpc>
                <a:spcPct val="100000"/>
              </a:lnSpc>
              <a:spcBef>
                <a:spcPct val="0"/>
              </a:spcBef>
              <a:buFontTx/>
              <a:buNone/>
            </a:pPr>
            <a:endParaRPr lang="en-GB" altLang="en-US" sz="2200">
              <a:solidFill>
                <a:schemeClr val="tx1"/>
              </a:solidFill>
              <a:latin typeface="Kinetic Letters" panose="00000500000000000000" pitchFamily="50" charset="0"/>
              <a:cs typeface="Arial" panose="020B0604020202020204" pitchFamily="34" charset="0"/>
            </a:endParaRPr>
          </a:p>
          <a:p>
            <a:pPr eaLnBrk="1" hangingPunct="1">
              <a:lnSpc>
                <a:spcPct val="100000"/>
              </a:lnSpc>
              <a:spcBef>
                <a:spcPct val="0"/>
              </a:spcBef>
              <a:buFontTx/>
              <a:buNone/>
            </a:pPr>
            <a:r>
              <a:rPr lang="en-GB" altLang="en-US" sz="2200">
                <a:solidFill>
                  <a:schemeClr val="tx1"/>
                </a:solidFill>
                <a:latin typeface="Kinetic Letters" panose="00000500000000000000" pitchFamily="50" charset="0"/>
                <a:cs typeface="Arial" panose="020B0604020202020204" pitchFamily="34" charset="0"/>
              </a:rPr>
              <a:t>They will be expected to apply their phonics knowledge to real and nonsense words.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479425"/>
            <a:ext cx="8220075" cy="993775"/>
          </a:xfrm>
        </p:spPr>
        <p:txBody>
          <a:bodyPr/>
          <a:lstStyle/>
          <a:p>
            <a:r>
              <a:rPr lang="en-GB" altLang="en-US" sz="6600" smtClean="0">
                <a:solidFill>
                  <a:srgbClr val="00B0F0"/>
                </a:solidFill>
                <a:latin typeface="Kinetic Letters" panose="00000500000000000000" pitchFamily="50" charset="0"/>
              </a:rPr>
              <a:t>Home learning</a:t>
            </a:r>
          </a:p>
        </p:txBody>
      </p:sp>
      <p:sp>
        <p:nvSpPr>
          <p:cNvPr id="24579" name="Rectangle 1"/>
          <p:cNvSpPr>
            <a:spLocks noChangeArrowheads="1"/>
          </p:cNvSpPr>
          <p:nvPr/>
        </p:nvSpPr>
        <p:spPr bwMode="auto">
          <a:xfrm>
            <a:off x="742950" y="1519238"/>
            <a:ext cx="74279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pPr>
            <a:r>
              <a:rPr lang="en-GB" altLang="en-US" sz="2400">
                <a:solidFill>
                  <a:schemeClr val="tx1"/>
                </a:solidFill>
                <a:latin typeface="Kinetic Letters" panose="00000500000000000000" pitchFamily="50" charset="0"/>
                <a:ea typeface="Times New Roman" panose="02020603050405020304" pitchFamily="18" charset="0"/>
                <a:cs typeface="Arial" panose="020B0604020202020204" pitchFamily="34" charset="0"/>
              </a:rPr>
              <a:t>We want to make sure that </a:t>
            </a:r>
            <a:r>
              <a:rPr lang="en-GB" altLang="en-US" sz="2400" b="1">
                <a:solidFill>
                  <a:schemeClr val="tx1"/>
                </a:solidFill>
                <a:latin typeface="Kinetic Letters" panose="00000500000000000000" pitchFamily="50" charset="0"/>
                <a:ea typeface="Times New Roman" panose="02020603050405020304" pitchFamily="18" charset="0"/>
                <a:cs typeface="Arial" panose="020B0604020202020204" pitchFamily="34" charset="0"/>
              </a:rPr>
              <a:t>every </a:t>
            </a:r>
            <a:r>
              <a:rPr lang="en-GB" altLang="en-US" sz="2400">
                <a:solidFill>
                  <a:schemeClr val="tx1"/>
                </a:solidFill>
                <a:latin typeface="Kinetic Letters" panose="00000500000000000000" pitchFamily="50" charset="0"/>
                <a:ea typeface="Times New Roman" panose="02020603050405020304" pitchFamily="18" charset="0"/>
                <a:cs typeface="Arial" panose="020B0604020202020204" pitchFamily="34" charset="0"/>
              </a:rPr>
              <a:t>child in Year 1 becomes a fluent, confident reader. In order to do this, they must have excellent knowledge of letter sounds; how to name, say, blend and write these.</a:t>
            </a:r>
          </a:p>
          <a:p>
            <a:pPr>
              <a:lnSpc>
                <a:spcPct val="100000"/>
              </a:lnSpc>
              <a:spcBef>
                <a:spcPct val="0"/>
              </a:spcBef>
            </a:pPr>
            <a:endParaRPr lang="en-GB" altLang="en-US" sz="2400">
              <a:solidFill>
                <a:schemeClr val="tx1"/>
              </a:solidFill>
              <a:latin typeface="Kinetic Letters" panose="00000500000000000000" pitchFamily="50" charset="0"/>
              <a:ea typeface="Times New Roman" panose="02020603050405020304" pitchFamily="18" charset="0"/>
              <a:cs typeface="Arial" panose="020B0604020202020204" pitchFamily="34" charset="0"/>
            </a:endParaRPr>
          </a:p>
          <a:p>
            <a:pPr>
              <a:lnSpc>
                <a:spcPct val="100000"/>
              </a:lnSpc>
              <a:spcBef>
                <a:spcPct val="0"/>
              </a:spcBef>
            </a:pPr>
            <a:r>
              <a:rPr lang="en-GB" altLang="en-US" sz="2400">
                <a:solidFill>
                  <a:schemeClr val="tx1"/>
                </a:solidFill>
                <a:latin typeface="Kinetic Letters" panose="00000500000000000000" pitchFamily="50" charset="0"/>
                <a:ea typeface="Times New Roman" panose="02020603050405020304" pitchFamily="18" charset="0"/>
                <a:cs typeface="Arial" panose="020B0604020202020204" pitchFamily="34" charset="0"/>
              </a:rPr>
              <a:t>You can help by reading a range of texts with your child </a:t>
            </a:r>
            <a:r>
              <a:rPr lang="en-GB" altLang="en-US" sz="2400" b="1">
                <a:solidFill>
                  <a:schemeClr val="tx1"/>
                </a:solidFill>
                <a:latin typeface="Kinetic Letters" panose="00000500000000000000" pitchFamily="50" charset="0"/>
                <a:ea typeface="Times New Roman" panose="02020603050405020304" pitchFamily="18" charset="0"/>
                <a:cs typeface="Arial" panose="020B0604020202020204" pitchFamily="34" charset="0"/>
              </a:rPr>
              <a:t>at least four times each week</a:t>
            </a:r>
            <a:r>
              <a:rPr lang="en-GB" altLang="en-US" sz="2400">
                <a:solidFill>
                  <a:schemeClr val="tx1"/>
                </a:solidFill>
                <a:latin typeface="Kinetic Letters" panose="00000500000000000000" pitchFamily="50" charset="0"/>
                <a:ea typeface="Times New Roman" panose="02020603050405020304" pitchFamily="18" charset="0"/>
                <a:cs typeface="Arial" panose="020B0604020202020204" pitchFamily="34" charset="0"/>
              </a:rPr>
              <a:t>. </a:t>
            </a:r>
            <a:r>
              <a:rPr lang="en-GB" altLang="en-US" sz="2400" b="1">
                <a:solidFill>
                  <a:schemeClr val="tx1"/>
                </a:solidFill>
                <a:latin typeface="Kinetic Letters" panose="00000500000000000000" pitchFamily="50" charset="0"/>
                <a:ea typeface="Times New Roman" panose="02020603050405020304" pitchFamily="18" charset="0"/>
                <a:cs typeface="Arial" panose="020B0604020202020204" pitchFamily="34" charset="0"/>
              </a:rPr>
              <a:t>Please record when you read with your child in their reading diary.</a:t>
            </a:r>
            <a:r>
              <a:rPr lang="en-GB" altLang="en-US" sz="2400">
                <a:solidFill>
                  <a:schemeClr val="tx1"/>
                </a:solidFill>
                <a:latin typeface="Kinetic Letters" panose="00000500000000000000" pitchFamily="50" charset="0"/>
                <a:ea typeface="Times New Roman" panose="02020603050405020304" pitchFamily="18" charset="0"/>
                <a:cs typeface="Arial" panose="020B0604020202020204" pitchFamily="34" charset="0"/>
              </a:rPr>
              <a:t> We will be sending home an additional leaflet which will provide you with some prompts you can use to support the development of your child’s comprehension skills.</a:t>
            </a:r>
            <a:endParaRPr lang="en-US" altLang="en-US" sz="4400">
              <a:solidFill>
                <a:schemeClr val="tx1"/>
              </a:solidFill>
              <a:latin typeface="Kinetic Letters" panose="00000500000000000000" pitchFamily="50" charset="0"/>
              <a:ea typeface="Times New Roman" panose="02020603050405020304" pitchFamily="18" charset="0"/>
              <a:cs typeface="Arial" panose="020B0604020202020204" pitchFamily="34" charset="0"/>
            </a:endParaRPr>
          </a:p>
        </p:txBody>
      </p:sp>
      <p:sp>
        <p:nvSpPr>
          <p:cNvPr id="24580" name="Rectangle 2"/>
          <p:cNvSpPr>
            <a:spLocks noChangeArrowheads="1"/>
          </p:cNvSpPr>
          <p:nvPr/>
        </p:nvSpPr>
        <p:spPr bwMode="auto">
          <a:xfrm>
            <a:off x="2281238" y="501967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a:lnSpc>
                <a:spcPct val="100000"/>
              </a:lnSpc>
              <a:spcBef>
                <a:spcPct val="0"/>
              </a:spcBef>
              <a:buFontTx/>
              <a:buNone/>
            </a:pPr>
            <a:r>
              <a:rPr lang="en-GB" altLang="en-US" sz="2400">
                <a:solidFill>
                  <a:schemeClr val="tx1"/>
                </a:solidFill>
                <a:latin typeface="Kinetic Letters" panose="00000500000000000000" pitchFamily="50" charset="0"/>
                <a:ea typeface="Calibri" panose="020F0502020204030204" pitchFamily="34" charset="0"/>
                <a:cs typeface="Arial" panose="020B0604020202020204" pitchFamily="34" charset="0"/>
              </a:rPr>
              <a:t>Your child will be awarded a yellow responsibility merit point weekly for having at least four reads recorded in their reading diaries.</a:t>
            </a:r>
            <a:endParaRPr lang="en-US" altLang="en-US" sz="4000">
              <a:solidFill>
                <a:schemeClr val="tx1"/>
              </a:solidFill>
              <a:latin typeface="Kinetic Letters" panose="00000500000000000000" pitchFamily="50" charset="0"/>
              <a:ea typeface="Calibri" panose="020F0502020204030204" pitchFamily="34" charset="0"/>
              <a:cs typeface="Arial" panose="020B0604020202020204" pitchFamily="34" charset="0"/>
            </a:endParaRPr>
          </a:p>
        </p:txBody>
      </p:sp>
      <p:grpSp>
        <p:nvGrpSpPr>
          <p:cNvPr id="24581" name="Group 6"/>
          <p:cNvGrpSpPr>
            <a:grpSpLocks/>
          </p:cNvGrpSpPr>
          <p:nvPr/>
        </p:nvGrpSpPr>
        <p:grpSpPr bwMode="auto">
          <a:xfrm rot="-3818625">
            <a:off x="839787" y="5149851"/>
            <a:ext cx="1412875" cy="939800"/>
            <a:chOff x="322984" y="166348"/>
            <a:chExt cx="1413164" cy="940684"/>
          </a:xfrm>
        </p:grpSpPr>
        <p:sp>
          <p:nvSpPr>
            <p:cNvPr id="8" name="Freeform 7"/>
            <p:cNvSpPr/>
            <p:nvPr/>
          </p:nvSpPr>
          <p:spPr>
            <a:xfrm>
              <a:off x="417709" y="163290"/>
              <a:ext cx="1300429"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9" name="Text Box 27"/>
            <p:cNvSpPr txBox="1"/>
            <p:nvPr/>
          </p:nvSpPr>
          <p:spPr>
            <a:xfrm rot="1999885">
              <a:off x="325604" y="434479"/>
              <a:ext cx="1413164" cy="525957"/>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Be reliable</a:t>
              </a:r>
              <a:endParaRPr lang="en-GB" sz="1100" dirty="0">
                <a:ea typeface="Calibri" panose="020F0502020204030204" pitchFamily="34" charset="0"/>
                <a:cs typeface="Times New Roman" panose="02020603050405020304" pitchFamily="18" charset="0"/>
              </a:endParaRPr>
            </a:p>
          </p:txBody>
        </p:sp>
      </p:grpSp>
      <p:grpSp>
        <p:nvGrpSpPr>
          <p:cNvPr id="24582" name="Group 10"/>
          <p:cNvGrpSpPr>
            <a:grpSpLocks/>
          </p:cNvGrpSpPr>
          <p:nvPr/>
        </p:nvGrpSpPr>
        <p:grpSpPr bwMode="auto">
          <a:xfrm rot="482056">
            <a:off x="6911975" y="5118100"/>
            <a:ext cx="1425575" cy="939800"/>
            <a:chOff x="415741" y="166348"/>
            <a:chExt cx="1426309" cy="940684"/>
          </a:xfrm>
        </p:grpSpPr>
        <p:sp>
          <p:nvSpPr>
            <p:cNvPr id="12" name="Freeform 11"/>
            <p:cNvSpPr/>
            <p:nvPr/>
          </p:nvSpPr>
          <p:spPr>
            <a:xfrm>
              <a:off x="415033" y="165791"/>
              <a:ext cx="1299244"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13" name="Text Box 27"/>
            <p:cNvSpPr txBox="1"/>
            <p:nvPr/>
          </p:nvSpPr>
          <p:spPr>
            <a:xfrm rot="1999885">
              <a:off x="425329" y="521694"/>
              <a:ext cx="1413602" cy="525956"/>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Take ownership</a:t>
              </a:r>
              <a:endParaRPr lang="en-GB" sz="1100" dirty="0">
                <a:ea typeface="Calibri" panose="020F0502020204030204" pitchFamily="34"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668338"/>
            <a:ext cx="8220075" cy="993775"/>
          </a:xfrm>
        </p:spPr>
        <p:txBody>
          <a:bodyPr/>
          <a:lstStyle/>
          <a:p>
            <a:pPr algn="ctr"/>
            <a:r>
              <a:rPr lang="en-GB" altLang="en-US" sz="6600" smtClean="0">
                <a:solidFill>
                  <a:srgbClr val="00B0F0"/>
                </a:solidFill>
                <a:latin typeface="Kinetic Letters" panose="00000500000000000000" pitchFamily="50" charset="0"/>
              </a:rPr>
              <a:t>Where can I get more books?</a:t>
            </a:r>
          </a:p>
        </p:txBody>
      </p:sp>
      <p:pic>
        <p:nvPicPr>
          <p:cNvPr id="2560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4575" y="1946275"/>
            <a:ext cx="2170113"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p:cNvSpPr>
            <a:spLocks noChangeArrowheads="1"/>
          </p:cNvSpPr>
          <p:nvPr/>
        </p:nvSpPr>
        <p:spPr bwMode="auto">
          <a:xfrm>
            <a:off x="1109663" y="4398963"/>
            <a:ext cx="7119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sz="2400">
                <a:solidFill>
                  <a:schemeClr val="tx1"/>
                </a:solidFill>
                <a:latin typeface="Kinetic Letters" panose="00000500000000000000" pitchFamily="50" charset="0"/>
                <a:cs typeface="Arial" panose="020B0604020202020204" pitchFamily="34" charset="0"/>
              </a:rPr>
              <a:t>Please find your child’s log in details in the front cover of their reading diary. </a:t>
            </a:r>
          </a:p>
          <a:p>
            <a:pPr algn="ctr" eaLnBrk="1" hangingPunct="1">
              <a:lnSpc>
                <a:spcPct val="100000"/>
              </a:lnSpc>
              <a:spcBef>
                <a:spcPct val="0"/>
              </a:spcBef>
              <a:buFontTx/>
              <a:buNone/>
            </a:pPr>
            <a:r>
              <a:rPr lang="en-GB" altLang="en-US" sz="2400">
                <a:solidFill>
                  <a:schemeClr val="tx1"/>
                </a:solidFill>
                <a:latin typeface="Kinetic Letters" panose="00000500000000000000" pitchFamily="50" charset="0"/>
                <a:cs typeface="Arial" panose="020B0604020202020204" pitchFamily="34" charset="0"/>
              </a:rPr>
              <a:t>Once you have logged in you will be able to access books that are appropriate to your child’s level.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668338"/>
            <a:ext cx="8220075" cy="993775"/>
          </a:xfrm>
        </p:spPr>
        <p:txBody>
          <a:bodyPr/>
          <a:lstStyle/>
          <a:p>
            <a:pPr algn="ctr"/>
            <a:r>
              <a:rPr lang="en-GB" altLang="en-US" sz="6600" smtClean="0">
                <a:solidFill>
                  <a:srgbClr val="00B0F0"/>
                </a:solidFill>
                <a:latin typeface="Kinetic Letters" panose="00000500000000000000" pitchFamily="50" charset="0"/>
              </a:rPr>
              <a:t>Where can I get more books?</a:t>
            </a:r>
          </a:p>
        </p:txBody>
      </p:sp>
      <p:pic>
        <p:nvPicPr>
          <p:cNvPr id="26627" name="Picture 1"/>
          <p:cNvPicPr>
            <a:picLocks noChangeAspect="1"/>
          </p:cNvPicPr>
          <p:nvPr/>
        </p:nvPicPr>
        <p:blipFill>
          <a:blip r:embed="rId2">
            <a:extLst>
              <a:ext uri="{28A0092B-C50C-407E-A947-70E740481C1C}">
                <a14:useLocalDpi xmlns:a14="http://schemas.microsoft.com/office/drawing/2010/main" val="0"/>
              </a:ext>
            </a:extLst>
          </a:blip>
          <a:srcRect r="28445"/>
          <a:stretch>
            <a:fillRect/>
          </a:stretch>
        </p:blipFill>
        <p:spPr bwMode="auto">
          <a:xfrm>
            <a:off x="1720850" y="4589463"/>
            <a:ext cx="5692775"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1"/>
          <p:cNvSpPr>
            <a:spLocks noChangeArrowheads="1"/>
          </p:cNvSpPr>
          <p:nvPr/>
        </p:nvSpPr>
        <p:spPr bwMode="auto">
          <a:xfrm>
            <a:off x="790575" y="2393950"/>
            <a:ext cx="778827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ts val="1200"/>
              </a:spcBef>
              <a:spcAft>
                <a:spcPts val="800"/>
              </a:spcAft>
            </a:pPr>
            <a:r>
              <a:rPr lang="en-US" altLang="en-US" sz="2400">
                <a:solidFill>
                  <a:schemeClr val="tx1"/>
                </a:solidFill>
                <a:latin typeface="Kinetic Letters" panose="00000500000000000000" pitchFamily="50" charset="0"/>
                <a:cs typeface="Arial" panose="020B0604020202020204" pitchFamily="34" charset="0"/>
              </a:rPr>
              <a:t>In addition to using Bug Club, you can access a range of e-books using Oxford Owl which can be found by following this link. </a:t>
            </a:r>
            <a:r>
              <a:rPr lang="en-US" altLang="en-US" sz="2400">
                <a:solidFill>
                  <a:schemeClr val="tx1"/>
                </a:solidFill>
                <a:latin typeface="Kinetic Letters" panose="00000500000000000000" pitchFamily="50" charset="0"/>
                <a:cs typeface="Arial" panose="020B0604020202020204" pitchFamily="34" charset="0"/>
                <a:hlinkClick r:id="rId3"/>
              </a:rPr>
              <a:t>https://www.oxfordowl.co.uk</a:t>
            </a:r>
            <a:endParaRPr lang="en-US" altLang="en-US" sz="2400">
              <a:solidFill>
                <a:schemeClr val="tx1"/>
              </a:solidFill>
              <a:latin typeface="Kinetic Letters" panose="00000500000000000000" pitchFamily="50" charset="0"/>
              <a:cs typeface="Arial" panose="020B0604020202020204" pitchFamily="34" charset="0"/>
            </a:endParaRPr>
          </a:p>
          <a:p>
            <a:pPr>
              <a:lnSpc>
                <a:spcPct val="100000"/>
              </a:lnSpc>
              <a:spcBef>
                <a:spcPts val="1200"/>
              </a:spcBef>
              <a:spcAft>
                <a:spcPts val="800"/>
              </a:spcAft>
            </a:pPr>
            <a:r>
              <a:rPr lang="en-US" altLang="en-US" sz="2400">
                <a:solidFill>
                  <a:schemeClr val="tx1"/>
                </a:solidFill>
                <a:latin typeface="Kinetic Letters" panose="00000500000000000000" pitchFamily="50" charset="0"/>
                <a:cs typeface="Arial" panose="020B0604020202020204" pitchFamily="34" charset="0"/>
              </a:rPr>
              <a:t>In the top right hand corner of the screen there is an icon which says 'My class login'. Please enter the ​details provided below (these are case sensitive). </a:t>
            </a:r>
          </a:p>
        </p:txBody>
      </p:sp>
      <p:pic>
        <p:nvPicPr>
          <p:cNvPr id="26629" name="Picture 9" descr="Oxford Owl Reading – Heathers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6950" y="1547813"/>
            <a:ext cx="12319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0"/>
          <p:cNvSpPr>
            <a:spLocks noGrp="1"/>
          </p:cNvSpPr>
          <p:nvPr>
            <p:ph type="title"/>
          </p:nvPr>
        </p:nvSpPr>
        <p:spPr>
          <a:xfrm>
            <a:off x="457200" y="479425"/>
            <a:ext cx="8220075" cy="993775"/>
          </a:xfrm>
        </p:spPr>
        <p:txBody>
          <a:bodyPr/>
          <a:lstStyle/>
          <a:p>
            <a:pPr algn="ctr" eaLnBrk="1" hangingPunct="1"/>
            <a:r>
              <a:rPr lang="en-GB" altLang="en-US" sz="6600" smtClean="0">
                <a:solidFill>
                  <a:srgbClr val="00A7E6"/>
                </a:solidFill>
                <a:latin typeface="Kinetic Letters" panose="00000500000000000000" pitchFamily="50" charset="0"/>
                <a:cs typeface="Arial" panose="020B0604020202020204" pitchFamily="34" charset="0"/>
              </a:rPr>
              <a:t>Break times</a:t>
            </a:r>
          </a:p>
        </p:txBody>
      </p:sp>
      <p:sp>
        <p:nvSpPr>
          <p:cNvPr id="27651" name="Rectangle 4"/>
          <p:cNvSpPr>
            <a:spLocks noChangeArrowheads="1"/>
          </p:cNvSpPr>
          <p:nvPr/>
        </p:nvSpPr>
        <p:spPr bwMode="auto">
          <a:xfrm>
            <a:off x="755650" y="1390650"/>
            <a:ext cx="76327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20000"/>
              </a:lnSpc>
              <a:spcBef>
                <a:spcPct val="0"/>
              </a:spcBef>
              <a:spcAft>
                <a:spcPts val="600"/>
              </a:spcAft>
            </a:pPr>
            <a:endParaRPr lang="en-GB" altLang="en-US" sz="1700">
              <a:solidFill>
                <a:schemeClr val="tx1"/>
              </a:solidFill>
              <a:latin typeface="Arial" panose="020B0604020202020204" pitchFamily="34" charset="0"/>
              <a:cs typeface="Arial" panose="020B0604020202020204" pitchFamily="34" charset="0"/>
            </a:endParaRPr>
          </a:p>
        </p:txBody>
      </p:sp>
      <p:sp>
        <p:nvSpPr>
          <p:cNvPr id="27652" name="Rectangle 1"/>
          <p:cNvSpPr>
            <a:spLocks noChangeArrowheads="1"/>
          </p:cNvSpPr>
          <p:nvPr/>
        </p:nvSpPr>
        <p:spPr bwMode="auto">
          <a:xfrm>
            <a:off x="755650" y="1485900"/>
            <a:ext cx="76327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2400" b="1">
                <a:solidFill>
                  <a:srgbClr val="000000"/>
                </a:solidFill>
                <a:latin typeface="Kinetic Letters" panose="00000500000000000000" pitchFamily="50" charset="0"/>
                <a:cs typeface="Arial" panose="020B0604020202020204" pitchFamily="34" charset="0"/>
              </a:rPr>
              <a:t>Healthy Eating </a:t>
            </a:r>
          </a:p>
          <a:p>
            <a:pPr>
              <a:lnSpc>
                <a:spcPct val="100000"/>
              </a:lnSpc>
              <a:spcBef>
                <a:spcPct val="0"/>
              </a:spcBef>
              <a:buFontTx/>
              <a:buNone/>
            </a:pPr>
            <a:r>
              <a:rPr lang="en-US" altLang="en-US" sz="2400">
                <a:solidFill>
                  <a:srgbClr val="000000"/>
                </a:solidFill>
                <a:latin typeface="Kinetic Letters" panose="00000500000000000000" pitchFamily="50" charset="0"/>
                <a:cs typeface="Arial" panose="020B0604020202020204" pitchFamily="34" charset="0"/>
              </a:rPr>
              <a:t>Free fruit is provided for children daily to have at break time but your child may want to bring </a:t>
            </a:r>
            <a:r>
              <a:rPr lang="en-US" altLang="en-US" sz="2400" b="1">
                <a:solidFill>
                  <a:srgbClr val="000000"/>
                </a:solidFill>
                <a:latin typeface="Kinetic Letters" panose="00000500000000000000" pitchFamily="50" charset="0"/>
                <a:cs typeface="Arial" panose="020B0604020202020204" pitchFamily="34" charset="0"/>
              </a:rPr>
              <a:t>one</a:t>
            </a:r>
            <a:r>
              <a:rPr lang="en-US" altLang="en-US" sz="2400">
                <a:solidFill>
                  <a:srgbClr val="000000"/>
                </a:solidFill>
                <a:latin typeface="Kinetic Letters" panose="00000500000000000000" pitchFamily="50" charset="0"/>
                <a:cs typeface="Arial" panose="020B0604020202020204" pitchFamily="34" charset="0"/>
              </a:rPr>
              <a:t> healthy snack from home.</a:t>
            </a:r>
          </a:p>
          <a:p>
            <a:pPr>
              <a:lnSpc>
                <a:spcPct val="100000"/>
              </a:lnSpc>
              <a:spcBef>
                <a:spcPct val="0"/>
              </a:spcBef>
              <a:buFontTx/>
              <a:buNone/>
            </a:pPr>
            <a:endParaRPr lang="en-US" altLang="en-US" sz="2400">
              <a:solidFill>
                <a:srgbClr val="000000"/>
              </a:solidFill>
              <a:latin typeface="Kinetic Letters" panose="00000500000000000000" pitchFamily="50" charset="0"/>
              <a:cs typeface="Arial" panose="020B0604020202020204" pitchFamily="34" charset="0"/>
            </a:endParaRPr>
          </a:p>
          <a:p>
            <a:pPr>
              <a:lnSpc>
                <a:spcPct val="100000"/>
              </a:lnSpc>
              <a:spcBef>
                <a:spcPct val="0"/>
              </a:spcBef>
              <a:buFontTx/>
              <a:buNone/>
            </a:pPr>
            <a:r>
              <a:rPr lang="en-GB" altLang="en-US" sz="2400" b="1">
                <a:solidFill>
                  <a:srgbClr val="000000"/>
                </a:solidFill>
                <a:latin typeface="Kinetic Letters" panose="00000500000000000000" pitchFamily="50" charset="0"/>
                <a:cs typeface="Arial" panose="020B0604020202020204" pitchFamily="34" charset="0"/>
              </a:rPr>
              <a:t>Nut Allergies </a:t>
            </a:r>
          </a:p>
          <a:p>
            <a:pPr>
              <a:lnSpc>
                <a:spcPct val="100000"/>
              </a:lnSpc>
              <a:spcBef>
                <a:spcPct val="0"/>
              </a:spcBef>
              <a:buFontTx/>
              <a:buNone/>
            </a:pPr>
            <a:r>
              <a:rPr lang="en-US" altLang="en-US" sz="2400">
                <a:solidFill>
                  <a:srgbClr val="000000"/>
                </a:solidFill>
                <a:latin typeface="Kinetic Letters" panose="00000500000000000000" pitchFamily="50" charset="0"/>
                <a:cs typeface="Arial" panose="020B0604020202020204" pitchFamily="34" charset="0"/>
              </a:rPr>
              <a:t>Please note we have children with severe allergic reactions to nuts presently attending Harrison Primary School. We therefore ask all parents to ensure no nuts or nut products are included in lunch boxes or as break time snacks. </a:t>
            </a:r>
          </a:p>
          <a:p>
            <a:pPr>
              <a:lnSpc>
                <a:spcPct val="100000"/>
              </a:lnSpc>
              <a:spcBef>
                <a:spcPct val="0"/>
              </a:spcBef>
              <a:buFontTx/>
              <a:buNone/>
            </a:pPr>
            <a:endParaRPr lang="en-US" altLang="en-US" sz="2400">
              <a:solidFill>
                <a:srgbClr val="000000"/>
              </a:solidFill>
              <a:latin typeface="Kinetic Letters" panose="00000500000000000000" pitchFamily="50" charset="0"/>
              <a:cs typeface="Arial" panose="020B0604020202020204" pitchFamily="34" charset="0"/>
            </a:endParaRPr>
          </a:p>
          <a:p>
            <a:pPr>
              <a:lnSpc>
                <a:spcPct val="100000"/>
              </a:lnSpc>
              <a:spcBef>
                <a:spcPct val="0"/>
              </a:spcBef>
              <a:buFontTx/>
              <a:buNone/>
            </a:pPr>
            <a:r>
              <a:rPr lang="en-US" altLang="en-US" sz="2400" b="1">
                <a:solidFill>
                  <a:srgbClr val="000000"/>
                </a:solidFill>
                <a:latin typeface="Kinetic Letters" panose="00000500000000000000" pitchFamily="50" charset="0"/>
                <a:cs typeface="Arial" panose="020B0604020202020204" pitchFamily="34" charset="0"/>
              </a:rPr>
              <a:t>Water</a:t>
            </a:r>
          </a:p>
          <a:p>
            <a:pPr>
              <a:lnSpc>
                <a:spcPct val="100000"/>
              </a:lnSpc>
              <a:spcBef>
                <a:spcPct val="0"/>
              </a:spcBef>
              <a:buFontTx/>
              <a:buNone/>
            </a:pPr>
            <a:r>
              <a:rPr lang="en-US" altLang="en-US" sz="2400">
                <a:solidFill>
                  <a:srgbClr val="000000"/>
                </a:solidFill>
                <a:latin typeface="Kinetic Letters" panose="00000500000000000000" pitchFamily="50" charset="0"/>
                <a:cs typeface="Arial" panose="020B0604020202020204" pitchFamily="34" charset="0"/>
              </a:rPr>
              <a:t>Please ensure your child brings in a </a:t>
            </a:r>
            <a:r>
              <a:rPr lang="en-US" altLang="en-US" sz="2400" u="sng">
                <a:solidFill>
                  <a:srgbClr val="000000"/>
                </a:solidFill>
                <a:latin typeface="Kinetic Letters" panose="00000500000000000000" pitchFamily="50" charset="0"/>
                <a:cs typeface="Arial" panose="020B0604020202020204" pitchFamily="34" charset="0"/>
              </a:rPr>
              <a:t>named </a:t>
            </a:r>
            <a:r>
              <a:rPr lang="en-US" altLang="en-US" sz="2400">
                <a:solidFill>
                  <a:srgbClr val="000000"/>
                </a:solidFill>
                <a:latin typeface="Kinetic Letters" panose="00000500000000000000" pitchFamily="50" charset="0"/>
                <a:cs typeface="Arial" panose="020B0604020202020204" pitchFamily="34" charset="0"/>
              </a:rPr>
              <a:t>bottle of water for use in the classroom.</a:t>
            </a:r>
            <a:endParaRPr lang="en-GB" altLang="en-US" sz="2400">
              <a:solidFill>
                <a:schemeClr val="tx1"/>
              </a:solidFill>
              <a:latin typeface="Kinetic Letters" panose="00000500000000000000" pitchFamily="50"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914400" y="669925"/>
            <a:ext cx="7469188" cy="680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a:lnSpc>
                <a:spcPct val="100000"/>
              </a:lnSpc>
              <a:spcBef>
                <a:spcPct val="0"/>
              </a:spcBef>
              <a:buFontTx/>
              <a:buNone/>
            </a:pPr>
            <a:r>
              <a:rPr lang="en-GB" altLang="en-US" sz="4400">
                <a:solidFill>
                  <a:srgbClr val="C00000"/>
                </a:solidFill>
                <a:latin typeface="Kinetic Letters" panose="00000500000000000000" pitchFamily="50" charset="0"/>
                <a:cs typeface="Arial" panose="020B0604020202020204" pitchFamily="34" charset="0"/>
              </a:rPr>
              <a:t>Year 1</a:t>
            </a:r>
          </a:p>
          <a:p>
            <a:pPr algn="ctr">
              <a:lnSpc>
                <a:spcPct val="100000"/>
              </a:lnSpc>
              <a:spcBef>
                <a:spcPct val="0"/>
              </a:spcBef>
              <a:buFontTx/>
              <a:buNone/>
            </a:pPr>
            <a:endParaRPr lang="en-GB" altLang="en-US" sz="2800">
              <a:solidFill>
                <a:srgbClr val="C00000"/>
              </a:solidFill>
              <a:latin typeface="Kinetic Letters" panose="00000500000000000000" pitchFamily="50" charset="0"/>
              <a:cs typeface="Arial" panose="020B0604020202020204" pitchFamily="34" charset="0"/>
            </a:endParaRPr>
          </a:p>
          <a:p>
            <a:pPr algn="ctr">
              <a:lnSpc>
                <a:spcPct val="100000"/>
              </a:lnSpc>
              <a:spcBef>
                <a:spcPct val="0"/>
              </a:spcBef>
              <a:buFontTx/>
              <a:buNone/>
            </a:pPr>
            <a:r>
              <a:rPr lang="en-GB" altLang="en-US" sz="2800">
                <a:solidFill>
                  <a:schemeClr val="tx1"/>
                </a:solidFill>
                <a:latin typeface="Kinetic Letters" panose="00000500000000000000" pitchFamily="50" charset="0"/>
                <a:cs typeface="Arial" panose="020B0604020202020204" pitchFamily="34" charset="0"/>
              </a:rPr>
              <a:t>Year Leader: Mrs Todd</a:t>
            </a:r>
          </a:p>
          <a:p>
            <a:pPr algn="ctr">
              <a:lnSpc>
                <a:spcPct val="100000"/>
              </a:lnSpc>
              <a:spcBef>
                <a:spcPct val="0"/>
              </a:spcBef>
              <a:buFontTx/>
              <a:buNone/>
            </a:pPr>
            <a:endParaRPr lang="en-GB" altLang="en-US" sz="2800">
              <a:solidFill>
                <a:srgbClr val="002060"/>
              </a:solidFill>
              <a:latin typeface="Kinetic Letters" panose="00000500000000000000" pitchFamily="50" charset="0"/>
              <a:cs typeface="Arial" panose="020B0604020202020204" pitchFamily="34" charset="0"/>
            </a:endParaRPr>
          </a:p>
          <a:p>
            <a:pPr algn="ctr">
              <a:lnSpc>
                <a:spcPct val="100000"/>
              </a:lnSpc>
              <a:spcBef>
                <a:spcPct val="0"/>
              </a:spcBef>
              <a:buFontTx/>
              <a:buNone/>
            </a:pPr>
            <a:r>
              <a:rPr lang="en-US" altLang="en-US" sz="2800">
                <a:solidFill>
                  <a:schemeClr val="tx1"/>
                </a:solidFill>
                <a:latin typeface="Kinetic Letters" panose="00000500000000000000" pitchFamily="50" charset="0"/>
                <a:cs typeface="Arial" panose="020B0604020202020204" pitchFamily="34" charset="0"/>
              </a:rPr>
              <a:t>Y1T (Dragonfly Class) Mrs Todd</a:t>
            </a:r>
          </a:p>
          <a:p>
            <a:pPr algn="ctr">
              <a:lnSpc>
                <a:spcPct val="100000"/>
              </a:lnSpc>
              <a:spcBef>
                <a:spcPct val="0"/>
              </a:spcBef>
              <a:buFontTx/>
              <a:buNone/>
            </a:pPr>
            <a:endParaRPr lang="en-US" altLang="en-US" sz="2800">
              <a:solidFill>
                <a:schemeClr val="tx1"/>
              </a:solidFill>
              <a:latin typeface="Kinetic Letters" panose="00000500000000000000" pitchFamily="50" charset="0"/>
              <a:cs typeface="Arial" panose="020B0604020202020204" pitchFamily="34" charset="0"/>
            </a:endParaRPr>
          </a:p>
          <a:p>
            <a:pPr algn="ctr">
              <a:lnSpc>
                <a:spcPct val="100000"/>
              </a:lnSpc>
              <a:spcBef>
                <a:spcPct val="0"/>
              </a:spcBef>
              <a:buFontTx/>
              <a:buNone/>
            </a:pPr>
            <a:r>
              <a:rPr lang="en-GB" altLang="en-US" sz="2800">
                <a:solidFill>
                  <a:schemeClr val="tx1"/>
                </a:solidFill>
                <a:latin typeface="Kinetic Letters" panose="00000500000000000000" pitchFamily="50" charset="0"/>
                <a:cs typeface="Arial" panose="020B0604020202020204" pitchFamily="34" charset="0"/>
              </a:rPr>
              <a:t>Y1M (Firefly Class) Miss Martin</a:t>
            </a:r>
          </a:p>
          <a:p>
            <a:pPr algn="ctr">
              <a:lnSpc>
                <a:spcPct val="100000"/>
              </a:lnSpc>
              <a:spcBef>
                <a:spcPct val="0"/>
              </a:spcBef>
              <a:buFontTx/>
              <a:buNone/>
            </a:pPr>
            <a:endParaRPr lang="en-GB" altLang="en-US" sz="2800">
              <a:solidFill>
                <a:schemeClr val="tx1"/>
              </a:solidFill>
              <a:latin typeface="Kinetic Letters" panose="00000500000000000000" pitchFamily="50" charset="0"/>
              <a:cs typeface="Arial" panose="020B0604020202020204" pitchFamily="34" charset="0"/>
            </a:endParaRPr>
          </a:p>
          <a:p>
            <a:pPr algn="ctr">
              <a:lnSpc>
                <a:spcPct val="100000"/>
              </a:lnSpc>
              <a:spcBef>
                <a:spcPct val="0"/>
              </a:spcBef>
              <a:buFontTx/>
              <a:buNone/>
            </a:pPr>
            <a:r>
              <a:rPr lang="en-GB" altLang="en-US" sz="2800">
                <a:solidFill>
                  <a:schemeClr val="tx1"/>
                </a:solidFill>
                <a:latin typeface="Kinetic Letters" panose="00000500000000000000" pitchFamily="50" charset="0"/>
                <a:cs typeface="Arial" panose="020B0604020202020204" pitchFamily="34" charset="0"/>
              </a:rPr>
              <a:t>Y1HC (Butterfly Class) Mrs Hogan and Mrs Cufley</a:t>
            </a:r>
          </a:p>
          <a:p>
            <a:pPr algn="ctr">
              <a:lnSpc>
                <a:spcPct val="100000"/>
              </a:lnSpc>
              <a:spcBef>
                <a:spcPct val="0"/>
              </a:spcBef>
              <a:buFontTx/>
              <a:buNone/>
            </a:pPr>
            <a:endParaRPr lang="en-GB" altLang="en-US" sz="2800">
              <a:solidFill>
                <a:schemeClr val="tx1"/>
              </a:solidFill>
              <a:latin typeface="Kinetic Letters" panose="00000500000000000000" pitchFamily="50" charset="0"/>
              <a:cs typeface="Arial" panose="020B0604020202020204" pitchFamily="34" charset="0"/>
            </a:endParaRPr>
          </a:p>
          <a:p>
            <a:pPr algn="ctr">
              <a:lnSpc>
                <a:spcPct val="100000"/>
              </a:lnSpc>
              <a:spcBef>
                <a:spcPct val="0"/>
              </a:spcBef>
              <a:buFontTx/>
              <a:buNone/>
            </a:pPr>
            <a:r>
              <a:rPr lang="en-GB" altLang="en-US" sz="2800">
                <a:solidFill>
                  <a:schemeClr val="tx1"/>
                </a:solidFill>
                <a:latin typeface="Kinetic Letters" panose="00000500000000000000" pitchFamily="50" charset="0"/>
                <a:cs typeface="Arial" panose="020B0604020202020204" pitchFamily="34" charset="0"/>
              </a:rPr>
              <a:t>Teaching Assistants: Mrs Neely, Mrs Bedford, Mrs Hinton, Mrs Dunn and Mrs Hawkins.</a:t>
            </a:r>
          </a:p>
          <a:p>
            <a:pPr algn="ctr">
              <a:lnSpc>
                <a:spcPct val="100000"/>
              </a:lnSpc>
              <a:spcBef>
                <a:spcPct val="0"/>
              </a:spcBef>
              <a:buFontTx/>
              <a:buNone/>
            </a:pPr>
            <a:endParaRPr lang="en-GB" altLang="en-US" sz="2800">
              <a:solidFill>
                <a:schemeClr val="tx1"/>
              </a:solidFill>
              <a:latin typeface="Kinetic Letters" panose="00000500000000000000" pitchFamily="50" charset="0"/>
              <a:cs typeface="Arial" panose="020B0604020202020204" pitchFamily="34" charset="0"/>
            </a:endParaRPr>
          </a:p>
          <a:p>
            <a:pPr algn="ctr">
              <a:lnSpc>
                <a:spcPct val="100000"/>
              </a:lnSpc>
              <a:spcBef>
                <a:spcPct val="0"/>
              </a:spcBef>
              <a:buFontTx/>
              <a:buNone/>
            </a:pPr>
            <a:endParaRPr lang="en-GB" altLang="en-US" sz="2800">
              <a:solidFill>
                <a:schemeClr val="tx1"/>
              </a:solidFill>
              <a:latin typeface="Kinetic Letters" panose="00000500000000000000" pitchFamily="50" charset="0"/>
              <a:cs typeface="Arial" panose="020B0604020202020204" pitchFamily="34" charset="0"/>
            </a:endParaRPr>
          </a:p>
          <a:p>
            <a:pPr>
              <a:lnSpc>
                <a:spcPct val="100000"/>
              </a:lnSpc>
              <a:spcBef>
                <a:spcPct val="0"/>
              </a:spcBef>
              <a:buFontTx/>
              <a:buNone/>
            </a:pPr>
            <a:endParaRPr lang="en-GB" altLang="en-US" sz="2800">
              <a:solidFill>
                <a:schemeClr val="tx1"/>
              </a:solidFill>
              <a:latin typeface="Kinetic Letters" panose="00000500000000000000" pitchFamily="50"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755650" y="1390650"/>
            <a:ext cx="76327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20000"/>
              </a:lnSpc>
              <a:spcBef>
                <a:spcPct val="0"/>
              </a:spcBef>
              <a:spcAft>
                <a:spcPts val="600"/>
              </a:spcAft>
            </a:pPr>
            <a:endParaRPr lang="en-GB" altLang="en-US" sz="1700">
              <a:solidFill>
                <a:schemeClr val="tx1"/>
              </a:solidFill>
              <a:latin typeface="Arial" panose="020B0604020202020204" pitchFamily="34" charset="0"/>
              <a:cs typeface="Arial" panose="020B0604020202020204" pitchFamily="34" charset="0"/>
            </a:endParaRPr>
          </a:p>
        </p:txBody>
      </p:sp>
      <p:sp>
        <p:nvSpPr>
          <p:cNvPr id="28675" name="Title 1"/>
          <p:cNvSpPr>
            <a:spLocks/>
          </p:cNvSpPr>
          <p:nvPr/>
        </p:nvSpPr>
        <p:spPr bwMode="auto">
          <a:xfrm>
            <a:off x="1939925" y="2105025"/>
            <a:ext cx="5257800"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a:spcBef>
                <a:spcPct val="0"/>
              </a:spcBef>
              <a:buFontTx/>
              <a:buNone/>
            </a:pPr>
            <a:r>
              <a:rPr lang="en-GB" altLang="en-US" sz="6600" b="1">
                <a:solidFill>
                  <a:srgbClr val="00B0F0"/>
                </a:solidFill>
                <a:latin typeface="Kinetic Letters" panose="00000500000000000000" pitchFamily="50" charset="0"/>
              </a:rPr>
              <a:t>We are looking forward to a fabulous year!</a:t>
            </a:r>
          </a:p>
          <a:p>
            <a:pPr algn="ctr">
              <a:spcBef>
                <a:spcPct val="0"/>
              </a:spcBef>
              <a:buFontTx/>
              <a:buNone/>
            </a:pPr>
            <a:endParaRPr lang="en-GB" altLang="en-US" sz="6600" b="1">
              <a:solidFill>
                <a:srgbClr val="00B0F0"/>
              </a:solidFill>
              <a:latin typeface="Kinetic Letters" panose="00000500000000000000" pitchFamily="50" charset="0"/>
            </a:endParaRPr>
          </a:p>
          <a:p>
            <a:pPr algn="ctr">
              <a:spcBef>
                <a:spcPct val="0"/>
              </a:spcBef>
              <a:buFontTx/>
              <a:buNone/>
            </a:pPr>
            <a:endParaRPr lang="en-GB" altLang="en-US" sz="6600" b="1">
              <a:solidFill>
                <a:srgbClr val="00B0F0"/>
              </a:solidFill>
              <a:latin typeface="Kinetic Letters" panose="00000500000000000000" pitchFamily="50" charset="0"/>
            </a:endParaRPr>
          </a:p>
        </p:txBody>
      </p:sp>
      <p:sp>
        <p:nvSpPr>
          <p:cNvPr id="120" name="Freeform 119"/>
          <p:cNvSpPr/>
          <p:nvPr/>
        </p:nvSpPr>
        <p:spPr>
          <a:xfrm rot="17516408">
            <a:off x="261937" y="358776"/>
            <a:ext cx="1298575" cy="939800"/>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21" name="Text Box 27"/>
          <p:cNvSpPr txBox="1"/>
          <p:nvPr/>
        </p:nvSpPr>
        <p:spPr>
          <a:xfrm rot="19095174">
            <a:off x="282575" y="523875"/>
            <a:ext cx="1412875" cy="525463"/>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Take pride in your learning</a:t>
            </a:r>
            <a:endParaRPr lang="en-GB" sz="1100" dirty="0">
              <a:ea typeface="Calibri" panose="020F0502020204030204" pitchFamily="34" charset="0"/>
              <a:cs typeface="Times New Roman" panose="02020603050405020304" pitchFamily="18" charset="0"/>
            </a:endParaRPr>
          </a:p>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 </a:t>
            </a:r>
            <a:endParaRPr lang="en-GB" sz="1100" dirty="0">
              <a:ea typeface="Calibri" panose="020F0502020204030204" pitchFamily="34" charset="0"/>
              <a:cs typeface="Times New Roman" panose="02020603050405020304" pitchFamily="18" charset="0"/>
            </a:endParaRPr>
          </a:p>
        </p:txBody>
      </p:sp>
      <p:sp>
        <p:nvSpPr>
          <p:cNvPr id="122" name="Text Box 27"/>
          <p:cNvSpPr txBox="1"/>
          <p:nvPr/>
        </p:nvSpPr>
        <p:spPr>
          <a:xfrm rot="21526500">
            <a:off x="2316163" y="374650"/>
            <a:ext cx="1411287" cy="525463"/>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Share your learning</a:t>
            </a:r>
            <a:endParaRPr lang="en-GB" sz="1100" dirty="0">
              <a:ea typeface="Calibri" panose="020F0502020204030204" pitchFamily="34" charset="0"/>
              <a:cs typeface="Times New Roman" panose="02020603050405020304" pitchFamily="18" charset="0"/>
            </a:endParaRPr>
          </a:p>
        </p:txBody>
      </p:sp>
      <p:grpSp>
        <p:nvGrpSpPr>
          <p:cNvPr id="28679" name="Group 122"/>
          <p:cNvGrpSpPr>
            <a:grpSpLocks/>
          </p:cNvGrpSpPr>
          <p:nvPr/>
        </p:nvGrpSpPr>
        <p:grpSpPr bwMode="auto">
          <a:xfrm rot="-551541">
            <a:off x="14288" y="2952750"/>
            <a:ext cx="1412875" cy="939800"/>
            <a:chOff x="329595" y="245870"/>
            <a:chExt cx="1413164" cy="940684"/>
          </a:xfrm>
        </p:grpSpPr>
        <p:sp>
          <p:nvSpPr>
            <p:cNvPr id="124" name="Freeform 123"/>
            <p:cNvSpPr/>
            <p:nvPr/>
          </p:nvSpPr>
          <p:spPr>
            <a:xfrm>
              <a:off x="393524" y="243875"/>
              <a:ext cx="1300428"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25" name="Text Box 27"/>
            <p:cNvSpPr txBox="1"/>
            <p:nvPr/>
          </p:nvSpPr>
          <p:spPr>
            <a:xfrm rot="1999885">
              <a:off x="326987" y="538546"/>
              <a:ext cx="1413164" cy="467164"/>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Make good choices</a:t>
              </a:r>
              <a:endParaRPr lang="en-GB" sz="1100" dirty="0">
                <a:ea typeface="Calibri" panose="020F0502020204030204" pitchFamily="34" charset="0"/>
                <a:cs typeface="Times New Roman" panose="02020603050405020304" pitchFamily="18" charset="0"/>
              </a:endParaRPr>
            </a:p>
          </p:txBody>
        </p:sp>
      </p:grpSp>
      <p:sp>
        <p:nvSpPr>
          <p:cNvPr id="126" name="Freeform 125"/>
          <p:cNvSpPr/>
          <p:nvPr/>
        </p:nvSpPr>
        <p:spPr>
          <a:xfrm rot="18016280">
            <a:off x="7668419" y="3093244"/>
            <a:ext cx="1300162" cy="939800"/>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27" name="Text Box 27"/>
          <p:cNvSpPr txBox="1"/>
          <p:nvPr/>
        </p:nvSpPr>
        <p:spPr>
          <a:xfrm rot="20016165">
            <a:off x="7781925" y="3214688"/>
            <a:ext cx="1412875" cy="525462"/>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Use your imagination</a:t>
            </a:r>
            <a:endParaRPr lang="en-GB" sz="1100" dirty="0">
              <a:ea typeface="Calibri" panose="020F0502020204030204" pitchFamily="34" charset="0"/>
              <a:cs typeface="Times New Roman" panose="02020603050405020304" pitchFamily="18" charset="0"/>
            </a:endParaRPr>
          </a:p>
        </p:txBody>
      </p:sp>
      <p:sp>
        <p:nvSpPr>
          <p:cNvPr id="128" name="Freeform 127"/>
          <p:cNvSpPr/>
          <p:nvPr/>
        </p:nvSpPr>
        <p:spPr>
          <a:xfrm rot="18016280">
            <a:off x="7418387" y="274638"/>
            <a:ext cx="1298575" cy="939800"/>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29" name="Text Box 27"/>
          <p:cNvSpPr txBox="1"/>
          <p:nvPr/>
        </p:nvSpPr>
        <p:spPr>
          <a:xfrm rot="20016165">
            <a:off x="7629525" y="419100"/>
            <a:ext cx="1295400" cy="525463"/>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Be organised</a:t>
            </a:r>
            <a:endParaRPr lang="en-GB" sz="1100" dirty="0">
              <a:ea typeface="Calibri" panose="020F0502020204030204" pitchFamily="34" charset="0"/>
              <a:cs typeface="Times New Roman" panose="02020603050405020304" pitchFamily="18" charset="0"/>
            </a:endParaRPr>
          </a:p>
        </p:txBody>
      </p:sp>
      <p:grpSp>
        <p:nvGrpSpPr>
          <p:cNvPr id="28684" name="Group 129"/>
          <p:cNvGrpSpPr>
            <a:grpSpLocks/>
          </p:cNvGrpSpPr>
          <p:nvPr/>
        </p:nvGrpSpPr>
        <p:grpSpPr bwMode="auto">
          <a:xfrm rot="-2073385">
            <a:off x="2095500" y="98425"/>
            <a:ext cx="1568450" cy="939800"/>
            <a:chOff x="-267753" y="-260929"/>
            <a:chExt cx="1568861" cy="940684"/>
          </a:xfrm>
        </p:grpSpPr>
        <p:sp>
          <p:nvSpPr>
            <p:cNvPr id="131" name="Freeform 130"/>
            <p:cNvSpPr/>
            <p:nvPr/>
          </p:nvSpPr>
          <p:spPr>
            <a:xfrm>
              <a:off x="-269271" y="-264316"/>
              <a:ext cx="1298915"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32" name="Text Box 27"/>
            <p:cNvSpPr txBox="1"/>
            <p:nvPr/>
          </p:nvSpPr>
          <p:spPr>
            <a:xfrm rot="1999885">
              <a:off x="-111834" y="82269"/>
              <a:ext cx="1413245" cy="525956"/>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Share your learning</a:t>
              </a:r>
              <a:endParaRPr lang="en-GB" sz="1100" dirty="0">
                <a:ea typeface="Calibri" panose="020F0502020204030204" pitchFamily="34" charset="0"/>
                <a:cs typeface="Times New Roman" panose="02020603050405020304" pitchFamily="18" charset="0"/>
              </a:endParaRPr>
            </a:p>
          </p:txBody>
        </p:sp>
      </p:grpSp>
      <p:grpSp>
        <p:nvGrpSpPr>
          <p:cNvPr id="28685" name="Group 132"/>
          <p:cNvGrpSpPr>
            <a:grpSpLocks/>
          </p:cNvGrpSpPr>
          <p:nvPr/>
        </p:nvGrpSpPr>
        <p:grpSpPr bwMode="auto">
          <a:xfrm rot="403529">
            <a:off x="87313" y="1441450"/>
            <a:ext cx="1520825" cy="941388"/>
            <a:chOff x="0" y="0"/>
            <a:chExt cx="1521385" cy="940684"/>
          </a:xfrm>
        </p:grpSpPr>
        <p:sp>
          <p:nvSpPr>
            <p:cNvPr id="134" name="Freeform 133"/>
            <p:cNvSpPr/>
            <p:nvPr/>
          </p:nvSpPr>
          <p:spPr>
            <a:xfrm>
              <a:off x="-2673" y="-2564"/>
              <a:ext cx="1299053"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35" name="Text Box 27"/>
            <p:cNvSpPr txBox="1"/>
            <p:nvPr/>
          </p:nvSpPr>
          <p:spPr>
            <a:xfrm rot="1578766">
              <a:off x="107733" y="282945"/>
              <a:ext cx="1413395" cy="526656"/>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Care for our environment </a:t>
              </a:r>
              <a:endParaRPr lang="en-GB" sz="1100" dirty="0">
                <a:ea typeface="Calibri" panose="020F0502020204030204" pitchFamily="34" charset="0"/>
                <a:cs typeface="Times New Roman" panose="02020603050405020304" pitchFamily="18" charset="0"/>
              </a:endParaRPr>
            </a:p>
          </p:txBody>
        </p:sp>
      </p:grpSp>
      <p:grpSp>
        <p:nvGrpSpPr>
          <p:cNvPr id="28686" name="Group 135"/>
          <p:cNvGrpSpPr>
            <a:grpSpLocks/>
          </p:cNvGrpSpPr>
          <p:nvPr/>
        </p:nvGrpSpPr>
        <p:grpSpPr bwMode="auto">
          <a:xfrm>
            <a:off x="6438900" y="530225"/>
            <a:ext cx="1412875" cy="941388"/>
            <a:chOff x="0" y="0"/>
            <a:chExt cx="1413164" cy="940684"/>
          </a:xfrm>
        </p:grpSpPr>
        <p:sp>
          <p:nvSpPr>
            <p:cNvPr id="137" name="Freeform 136"/>
            <p:cNvSpPr/>
            <p:nvPr/>
          </p:nvSpPr>
          <p:spPr>
            <a:xfrm>
              <a:off x="0" y="0"/>
              <a:ext cx="1298841"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38" name="Text Box 27"/>
            <p:cNvSpPr txBox="1"/>
            <p:nvPr/>
          </p:nvSpPr>
          <p:spPr>
            <a:xfrm rot="1638326">
              <a:off x="0" y="296641"/>
              <a:ext cx="1413164" cy="356920"/>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Encourage others</a:t>
              </a:r>
              <a:endParaRPr lang="en-GB" sz="1100" dirty="0">
                <a:ea typeface="Calibri" panose="020F0502020204030204" pitchFamily="34" charset="0"/>
                <a:cs typeface="Times New Roman" panose="02020603050405020304" pitchFamily="18" charset="0"/>
              </a:endParaRPr>
            </a:p>
          </p:txBody>
        </p:sp>
      </p:grpSp>
      <p:grpSp>
        <p:nvGrpSpPr>
          <p:cNvPr id="28687" name="Group 138"/>
          <p:cNvGrpSpPr>
            <a:grpSpLocks/>
          </p:cNvGrpSpPr>
          <p:nvPr/>
        </p:nvGrpSpPr>
        <p:grpSpPr bwMode="auto">
          <a:xfrm rot="166883">
            <a:off x="3143250" y="301625"/>
            <a:ext cx="1638300" cy="954088"/>
            <a:chOff x="106877" y="-11875"/>
            <a:chExt cx="1640138" cy="954270"/>
          </a:xfrm>
        </p:grpSpPr>
        <p:sp>
          <p:nvSpPr>
            <p:cNvPr id="140" name="Freeform 139"/>
            <p:cNvSpPr/>
            <p:nvPr/>
          </p:nvSpPr>
          <p:spPr>
            <a:xfrm>
              <a:off x="106190" y="-14723"/>
              <a:ext cx="1300032" cy="939979"/>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41" name="Text Box 27"/>
            <p:cNvSpPr txBox="1"/>
            <p:nvPr/>
          </p:nvSpPr>
          <p:spPr>
            <a:xfrm rot="1578766">
              <a:off x="333541" y="416368"/>
              <a:ext cx="1412871" cy="525562"/>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Be kind</a:t>
              </a:r>
              <a:endParaRPr lang="en-GB" sz="1100" dirty="0">
                <a:ea typeface="Calibri" panose="020F0502020204030204" pitchFamily="34" charset="0"/>
                <a:cs typeface="Times New Roman" panose="02020603050405020304" pitchFamily="18" charset="0"/>
              </a:endParaRPr>
            </a:p>
          </p:txBody>
        </p:sp>
      </p:grpSp>
      <p:grpSp>
        <p:nvGrpSpPr>
          <p:cNvPr id="28688" name="Group 141"/>
          <p:cNvGrpSpPr>
            <a:grpSpLocks/>
          </p:cNvGrpSpPr>
          <p:nvPr/>
        </p:nvGrpSpPr>
        <p:grpSpPr bwMode="auto">
          <a:xfrm rot="-2741164">
            <a:off x="7727950" y="1466851"/>
            <a:ext cx="1412875" cy="939800"/>
            <a:chOff x="79115" y="-11875"/>
            <a:chExt cx="1413164" cy="940684"/>
          </a:xfrm>
        </p:grpSpPr>
        <p:sp>
          <p:nvSpPr>
            <p:cNvPr id="143" name="Freeform 142"/>
            <p:cNvSpPr/>
            <p:nvPr/>
          </p:nvSpPr>
          <p:spPr>
            <a:xfrm>
              <a:off x="109134" y="-15000"/>
              <a:ext cx="1300428"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44" name="Text Box 27"/>
            <p:cNvSpPr txBox="1"/>
            <p:nvPr/>
          </p:nvSpPr>
          <p:spPr>
            <a:xfrm rot="1578766">
              <a:off x="79449" y="308421"/>
              <a:ext cx="1413164" cy="525957"/>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Be a good friend</a:t>
              </a:r>
              <a:endParaRPr lang="en-GB" sz="1100" dirty="0">
                <a:ea typeface="Calibri" panose="020F0502020204030204" pitchFamily="34" charset="0"/>
                <a:cs typeface="Times New Roman" panose="02020603050405020304" pitchFamily="18" charset="0"/>
              </a:endParaRPr>
            </a:p>
          </p:txBody>
        </p:sp>
      </p:grpSp>
      <p:sp>
        <p:nvSpPr>
          <p:cNvPr id="145" name="Freeform 144"/>
          <p:cNvSpPr/>
          <p:nvPr/>
        </p:nvSpPr>
        <p:spPr>
          <a:xfrm>
            <a:off x="328613" y="3673475"/>
            <a:ext cx="1298575" cy="939800"/>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46" name="Text Box 27"/>
          <p:cNvSpPr txBox="1"/>
          <p:nvPr/>
        </p:nvSpPr>
        <p:spPr>
          <a:xfrm rot="1999885">
            <a:off x="374650" y="4043363"/>
            <a:ext cx="1412875" cy="525462"/>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Be determined</a:t>
            </a:r>
            <a:endParaRPr lang="en-GB" sz="1100" dirty="0">
              <a:ea typeface="Calibri" panose="020F0502020204030204" pitchFamily="34" charset="0"/>
              <a:cs typeface="Times New Roman" panose="02020603050405020304" pitchFamily="18" charset="0"/>
            </a:endParaRPr>
          </a:p>
        </p:txBody>
      </p:sp>
      <p:grpSp>
        <p:nvGrpSpPr>
          <p:cNvPr id="28691" name="Group 146"/>
          <p:cNvGrpSpPr>
            <a:grpSpLocks/>
          </p:cNvGrpSpPr>
          <p:nvPr/>
        </p:nvGrpSpPr>
        <p:grpSpPr bwMode="auto">
          <a:xfrm>
            <a:off x="395288" y="5086350"/>
            <a:ext cx="1658937" cy="1028700"/>
            <a:chOff x="5759227" y="919630"/>
            <a:chExt cx="1660471" cy="1029974"/>
          </a:xfrm>
        </p:grpSpPr>
        <p:sp>
          <p:nvSpPr>
            <p:cNvPr id="148" name="Freeform 147"/>
            <p:cNvSpPr/>
            <p:nvPr/>
          </p:nvSpPr>
          <p:spPr>
            <a:xfrm>
              <a:off x="5759227" y="919630"/>
              <a:ext cx="1299776" cy="94096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49" name="Text Box 27"/>
            <p:cNvSpPr txBox="1"/>
            <p:nvPr/>
          </p:nvSpPr>
          <p:spPr>
            <a:xfrm rot="1999885">
              <a:off x="6007106" y="1423491"/>
              <a:ext cx="1412592" cy="526113"/>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Be curious</a:t>
              </a:r>
              <a:endParaRPr lang="en-GB" sz="1100" dirty="0">
                <a:ea typeface="Calibri" panose="020F0502020204030204" pitchFamily="34" charset="0"/>
                <a:cs typeface="Times New Roman" panose="02020603050405020304" pitchFamily="18" charset="0"/>
              </a:endParaRPr>
            </a:p>
          </p:txBody>
        </p:sp>
      </p:grpSp>
      <p:grpSp>
        <p:nvGrpSpPr>
          <p:cNvPr id="28692" name="Group 149"/>
          <p:cNvGrpSpPr>
            <a:grpSpLocks/>
          </p:cNvGrpSpPr>
          <p:nvPr/>
        </p:nvGrpSpPr>
        <p:grpSpPr bwMode="auto">
          <a:xfrm rot="567327">
            <a:off x="7843838" y="2354263"/>
            <a:ext cx="1412875" cy="939800"/>
            <a:chOff x="-598494" y="340381"/>
            <a:chExt cx="1413164" cy="940684"/>
          </a:xfrm>
        </p:grpSpPr>
        <p:sp>
          <p:nvSpPr>
            <p:cNvPr id="151" name="Freeform 150"/>
            <p:cNvSpPr/>
            <p:nvPr/>
          </p:nvSpPr>
          <p:spPr>
            <a:xfrm>
              <a:off x="-533502" y="339076"/>
              <a:ext cx="1298841"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52" name="Text Box 27"/>
            <p:cNvSpPr txBox="1"/>
            <p:nvPr/>
          </p:nvSpPr>
          <p:spPr>
            <a:xfrm rot="1999885">
              <a:off x="-601116" y="639185"/>
              <a:ext cx="1413164" cy="524368"/>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Have a go!</a:t>
              </a:r>
              <a:endParaRPr lang="en-GB" sz="1100" dirty="0">
                <a:ea typeface="Calibri" panose="020F0502020204030204" pitchFamily="34" charset="0"/>
                <a:cs typeface="Times New Roman" panose="02020603050405020304" pitchFamily="18" charset="0"/>
              </a:endParaRPr>
            </a:p>
          </p:txBody>
        </p:sp>
      </p:grpSp>
      <p:grpSp>
        <p:nvGrpSpPr>
          <p:cNvPr id="28693" name="Group 152"/>
          <p:cNvGrpSpPr>
            <a:grpSpLocks/>
          </p:cNvGrpSpPr>
          <p:nvPr/>
        </p:nvGrpSpPr>
        <p:grpSpPr bwMode="auto">
          <a:xfrm rot="-1002328">
            <a:off x="638175" y="1036638"/>
            <a:ext cx="1412875" cy="939800"/>
            <a:chOff x="-598494" y="340381"/>
            <a:chExt cx="1413164" cy="940684"/>
          </a:xfrm>
        </p:grpSpPr>
        <p:sp>
          <p:nvSpPr>
            <p:cNvPr id="154" name="Freeform 153"/>
            <p:cNvSpPr/>
            <p:nvPr/>
          </p:nvSpPr>
          <p:spPr>
            <a:xfrm>
              <a:off x="-530838" y="338555"/>
              <a:ext cx="1298841"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55" name="Text Box 27"/>
            <p:cNvSpPr txBox="1"/>
            <p:nvPr/>
          </p:nvSpPr>
          <p:spPr>
            <a:xfrm rot="1999885">
              <a:off x="-598351" y="636510"/>
              <a:ext cx="1413164" cy="524368"/>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Ask questions</a:t>
              </a:r>
              <a:endParaRPr lang="en-GB" sz="1100" dirty="0">
                <a:ea typeface="Calibri" panose="020F0502020204030204" pitchFamily="34" charset="0"/>
                <a:cs typeface="Times New Roman" panose="02020603050405020304" pitchFamily="18" charset="0"/>
              </a:endParaRPr>
            </a:p>
          </p:txBody>
        </p:sp>
      </p:grpSp>
      <p:grpSp>
        <p:nvGrpSpPr>
          <p:cNvPr id="28694" name="Group 155"/>
          <p:cNvGrpSpPr>
            <a:grpSpLocks/>
          </p:cNvGrpSpPr>
          <p:nvPr/>
        </p:nvGrpSpPr>
        <p:grpSpPr bwMode="auto">
          <a:xfrm rot="-1181502">
            <a:off x="7578725" y="4497388"/>
            <a:ext cx="1412875" cy="939800"/>
            <a:chOff x="-598494" y="340381"/>
            <a:chExt cx="1413164" cy="940684"/>
          </a:xfrm>
        </p:grpSpPr>
        <p:sp>
          <p:nvSpPr>
            <p:cNvPr id="157" name="Freeform 156"/>
            <p:cNvSpPr/>
            <p:nvPr/>
          </p:nvSpPr>
          <p:spPr>
            <a:xfrm>
              <a:off x="-530222" y="337609"/>
              <a:ext cx="1298841"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58" name="Text Box 27"/>
            <p:cNvSpPr txBox="1"/>
            <p:nvPr/>
          </p:nvSpPr>
          <p:spPr>
            <a:xfrm rot="1999885">
              <a:off x="-599406" y="635972"/>
              <a:ext cx="1413164" cy="524368"/>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Resilience</a:t>
              </a:r>
              <a:endParaRPr lang="en-GB" sz="1100" dirty="0">
                <a:ea typeface="Calibri" panose="020F0502020204030204" pitchFamily="34" charset="0"/>
                <a:cs typeface="Times New Roman" panose="02020603050405020304" pitchFamily="18" charset="0"/>
              </a:endParaRPr>
            </a:p>
          </p:txBody>
        </p:sp>
      </p:grpSp>
      <p:grpSp>
        <p:nvGrpSpPr>
          <p:cNvPr id="28695" name="Group 158"/>
          <p:cNvGrpSpPr>
            <a:grpSpLocks/>
          </p:cNvGrpSpPr>
          <p:nvPr/>
        </p:nvGrpSpPr>
        <p:grpSpPr bwMode="auto">
          <a:xfrm rot="-3005350">
            <a:off x="5227637" y="417513"/>
            <a:ext cx="1412875" cy="939800"/>
            <a:chOff x="1586230" y="-1881075"/>
            <a:chExt cx="1413164" cy="940684"/>
          </a:xfrm>
        </p:grpSpPr>
        <p:sp>
          <p:nvSpPr>
            <p:cNvPr id="160" name="Freeform 159"/>
            <p:cNvSpPr/>
            <p:nvPr/>
          </p:nvSpPr>
          <p:spPr>
            <a:xfrm>
              <a:off x="1654973" y="-1884554"/>
              <a:ext cx="1298841"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61" name="Text Box 27"/>
            <p:cNvSpPr txBox="1"/>
            <p:nvPr/>
          </p:nvSpPr>
          <p:spPr>
            <a:xfrm rot="1999885">
              <a:off x="1586390" y="-1586043"/>
              <a:ext cx="1413164" cy="524368"/>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Cooperation</a:t>
              </a:r>
              <a:endParaRPr lang="en-GB" sz="1100" dirty="0">
                <a:ea typeface="Calibri" panose="020F0502020204030204" pitchFamily="34" charset="0"/>
                <a:cs typeface="Times New Roman" panose="02020603050405020304" pitchFamily="18" charset="0"/>
              </a:endParaRPr>
            </a:p>
          </p:txBody>
        </p:sp>
      </p:grpSp>
      <p:sp>
        <p:nvSpPr>
          <p:cNvPr id="162" name="Freeform 161"/>
          <p:cNvSpPr/>
          <p:nvPr/>
        </p:nvSpPr>
        <p:spPr>
          <a:xfrm rot="19971280">
            <a:off x="7677150" y="3819525"/>
            <a:ext cx="1300163" cy="939800"/>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50E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63" name="Text Box 27"/>
          <p:cNvSpPr txBox="1"/>
          <p:nvPr/>
        </p:nvSpPr>
        <p:spPr>
          <a:xfrm rot="371165">
            <a:off x="7575550" y="4049713"/>
            <a:ext cx="1412875" cy="525462"/>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Excellent home learning</a:t>
            </a:r>
            <a:endParaRPr lang="en-GB" sz="1100" dirty="0">
              <a:ea typeface="Calibri" panose="020F0502020204030204" pitchFamily="34" charset="0"/>
              <a:cs typeface="Times New Roman" panose="02020603050405020304" pitchFamily="18" charset="0"/>
            </a:endParaRPr>
          </a:p>
        </p:txBody>
      </p:sp>
      <p:grpSp>
        <p:nvGrpSpPr>
          <p:cNvPr id="28698" name="Group 163"/>
          <p:cNvGrpSpPr>
            <a:grpSpLocks/>
          </p:cNvGrpSpPr>
          <p:nvPr/>
        </p:nvGrpSpPr>
        <p:grpSpPr bwMode="auto">
          <a:xfrm>
            <a:off x="1212850" y="471488"/>
            <a:ext cx="1412875" cy="939800"/>
            <a:chOff x="-2298697" y="-4744037"/>
            <a:chExt cx="1413164" cy="940684"/>
          </a:xfrm>
        </p:grpSpPr>
        <p:sp>
          <p:nvSpPr>
            <p:cNvPr id="165" name="Freeform 164"/>
            <p:cNvSpPr/>
            <p:nvPr/>
          </p:nvSpPr>
          <p:spPr>
            <a:xfrm>
              <a:off x="-2287582" y="-4744037"/>
              <a:ext cx="1298841"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50E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66" name="Text Box 27"/>
            <p:cNvSpPr txBox="1"/>
            <p:nvPr/>
          </p:nvSpPr>
          <p:spPr>
            <a:xfrm rot="1999885">
              <a:off x="-2298697" y="-4354734"/>
              <a:ext cx="1413164" cy="525957"/>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Master a new skill</a:t>
              </a:r>
              <a:endParaRPr lang="en-GB" sz="1100" dirty="0">
                <a:ea typeface="Calibri" panose="020F0502020204030204" pitchFamily="34" charset="0"/>
                <a:cs typeface="Times New Roman" panose="02020603050405020304" pitchFamily="18" charset="0"/>
              </a:endParaRPr>
            </a:p>
          </p:txBody>
        </p:sp>
      </p:grpSp>
      <p:grpSp>
        <p:nvGrpSpPr>
          <p:cNvPr id="28699" name="Group 166"/>
          <p:cNvGrpSpPr>
            <a:grpSpLocks/>
          </p:cNvGrpSpPr>
          <p:nvPr/>
        </p:nvGrpSpPr>
        <p:grpSpPr bwMode="auto">
          <a:xfrm>
            <a:off x="4064000" y="417513"/>
            <a:ext cx="1412875" cy="939800"/>
            <a:chOff x="1542111" y="-9564324"/>
            <a:chExt cx="1413164" cy="940684"/>
          </a:xfrm>
        </p:grpSpPr>
        <p:sp>
          <p:nvSpPr>
            <p:cNvPr id="168" name="Freeform 167"/>
            <p:cNvSpPr/>
            <p:nvPr/>
          </p:nvSpPr>
          <p:spPr>
            <a:xfrm rot="19717393">
              <a:off x="1653259" y="-9564324"/>
              <a:ext cx="1300429"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50E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69" name="Text Box 27"/>
            <p:cNvSpPr txBox="1"/>
            <p:nvPr/>
          </p:nvSpPr>
          <p:spPr>
            <a:xfrm rot="117278">
              <a:off x="1542111" y="-9252881"/>
              <a:ext cx="1413164" cy="525956"/>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Aim high</a:t>
              </a:r>
              <a:endParaRPr lang="en-GB" sz="1100" dirty="0">
                <a:ea typeface="Calibri" panose="020F0502020204030204" pitchFamily="34" charset="0"/>
                <a:cs typeface="Times New Roman" panose="02020603050405020304" pitchFamily="18" charset="0"/>
              </a:endParaRPr>
            </a:p>
          </p:txBody>
        </p:sp>
      </p:grpSp>
      <p:grpSp>
        <p:nvGrpSpPr>
          <p:cNvPr id="28700" name="Group 169"/>
          <p:cNvGrpSpPr>
            <a:grpSpLocks/>
          </p:cNvGrpSpPr>
          <p:nvPr/>
        </p:nvGrpSpPr>
        <p:grpSpPr bwMode="auto">
          <a:xfrm>
            <a:off x="141288" y="2151063"/>
            <a:ext cx="1412875" cy="939800"/>
            <a:chOff x="-6857148" y="-3225308"/>
            <a:chExt cx="1413164" cy="940684"/>
          </a:xfrm>
        </p:grpSpPr>
        <p:sp>
          <p:nvSpPr>
            <p:cNvPr id="171" name="Freeform 170"/>
            <p:cNvSpPr/>
            <p:nvPr/>
          </p:nvSpPr>
          <p:spPr>
            <a:xfrm rot="19023901">
              <a:off x="-6811102" y="-3225308"/>
              <a:ext cx="1298841"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50E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72" name="Text Box 27"/>
            <p:cNvSpPr txBox="1"/>
            <p:nvPr/>
          </p:nvSpPr>
          <p:spPr>
            <a:xfrm rot="21023786">
              <a:off x="-6857148" y="-2939289"/>
              <a:ext cx="1413164" cy="525956"/>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US" sz="1100" dirty="0">
                  <a:latin typeface="Comic Sans MS" panose="030F0702030302020204" pitchFamily="66" charset="0"/>
                  <a:ea typeface="Calibri" panose="020F0502020204030204" pitchFamily="34" charset="0"/>
                  <a:cs typeface="Times New Roman" panose="02020603050405020304" pitchFamily="18" charset="0"/>
                </a:rPr>
                <a:t>Solve problems</a:t>
              </a:r>
              <a:endParaRPr lang="en-GB" sz="1100" dirty="0">
                <a:ea typeface="Calibri" panose="020F0502020204030204" pitchFamily="34" charset="0"/>
                <a:cs typeface="Times New Roman" panose="02020603050405020304" pitchFamily="18" charset="0"/>
              </a:endParaRPr>
            </a:p>
          </p:txBody>
        </p:sp>
      </p:grpSp>
      <p:grpSp>
        <p:nvGrpSpPr>
          <p:cNvPr id="28701" name="Group 172"/>
          <p:cNvGrpSpPr>
            <a:grpSpLocks/>
          </p:cNvGrpSpPr>
          <p:nvPr/>
        </p:nvGrpSpPr>
        <p:grpSpPr bwMode="auto">
          <a:xfrm rot="-2267215">
            <a:off x="7572375" y="5124450"/>
            <a:ext cx="1411288" cy="939800"/>
            <a:chOff x="2316931" y="-1238807"/>
            <a:chExt cx="1413164" cy="940684"/>
          </a:xfrm>
        </p:grpSpPr>
        <p:sp>
          <p:nvSpPr>
            <p:cNvPr id="174" name="Freeform 173"/>
            <p:cNvSpPr/>
            <p:nvPr/>
          </p:nvSpPr>
          <p:spPr>
            <a:xfrm rot="20050950">
              <a:off x="2362556" y="-1239138"/>
              <a:ext cx="1300301"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50E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75" name="Text Box 27"/>
            <p:cNvSpPr txBox="1"/>
            <p:nvPr/>
          </p:nvSpPr>
          <p:spPr>
            <a:xfrm rot="450835">
              <a:off x="2318094" y="-955143"/>
              <a:ext cx="1413164" cy="525957"/>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US" sz="1100" dirty="0">
                  <a:latin typeface="Comic Sans MS" panose="030F0702030302020204" pitchFamily="66" charset="0"/>
                  <a:ea typeface="Calibri" panose="020F0502020204030204" pitchFamily="34" charset="0"/>
                  <a:cs typeface="Times New Roman" panose="02020603050405020304" pitchFamily="18" charset="0"/>
                </a:rPr>
                <a:t>Take pride</a:t>
              </a:r>
              <a:endParaRPr lang="en-GB" sz="1100" dirty="0">
                <a:ea typeface="Calibri" panose="020F0502020204030204" pitchFamily="34" charset="0"/>
                <a:cs typeface="Times New Roman" panose="02020603050405020304" pitchFamily="18" charset="0"/>
              </a:endParaRPr>
            </a:p>
          </p:txBody>
        </p:sp>
      </p:grpSp>
      <p:sp>
        <p:nvSpPr>
          <p:cNvPr id="176" name="Freeform 175"/>
          <p:cNvSpPr/>
          <p:nvPr/>
        </p:nvSpPr>
        <p:spPr>
          <a:xfrm rot="19806566">
            <a:off x="7916863" y="833438"/>
            <a:ext cx="1298575" cy="939800"/>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50E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177" name="Text Box 27"/>
          <p:cNvSpPr txBox="1"/>
          <p:nvPr/>
        </p:nvSpPr>
        <p:spPr>
          <a:xfrm>
            <a:off x="7954963" y="1135063"/>
            <a:ext cx="1411287" cy="525462"/>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Challenge yourself</a:t>
            </a:r>
            <a:endParaRPr lang="en-GB" sz="1100" dirty="0">
              <a:ea typeface="Calibri" panose="020F0502020204030204" pitchFamily="34" charset="0"/>
              <a:cs typeface="Times New Roman" panose="02020603050405020304" pitchFamily="18" charset="0"/>
            </a:endParaRPr>
          </a:p>
        </p:txBody>
      </p:sp>
      <p:grpSp>
        <p:nvGrpSpPr>
          <p:cNvPr id="28704" name="Group 177"/>
          <p:cNvGrpSpPr>
            <a:grpSpLocks/>
          </p:cNvGrpSpPr>
          <p:nvPr/>
        </p:nvGrpSpPr>
        <p:grpSpPr bwMode="auto">
          <a:xfrm rot="-2884261">
            <a:off x="318294" y="4409282"/>
            <a:ext cx="1412875" cy="941387"/>
            <a:chOff x="15152" y="-11875"/>
            <a:chExt cx="1413164" cy="940684"/>
          </a:xfrm>
        </p:grpSpPr>
        <p:sp>
          <p:nvSpPr>
            <p:cNvPr id="179" name="Freeform 178"/>
            <p:cNvSpPr/>
            <p:nvPr/>
          </p:nvSpPr>
          <p:spPr>
            <a:xfrm>
              <a:off x="107369" y="-15613"/>
              <a:ext cx="1298841" cy="940685"/>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180" name="Text Box 27"/>
            <p:cNvSpPr txBox="1"/>
            <p:nvPr/>
          </p:nvSpPr>
          <p:spPr>
            <a:xfrm rot="1578766">
              <a:off x="18188" y="285959"/>
              <a:ext cx="1413164" cy="525070"/>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Use kind words</a:t>
              </a:r>
              <a:endParaRPr lang="en-GB" sz="1100" dirty="0">
                <a:ea typeface="Calibri" panose="020F0502020204030204" pitchFamily="34"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328681" y="3112956"/>
            <a:ext cx="25812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a:lnSpc>
                <a:spcPct val="100000"/>
              </a:lnSpc>
              <a:spcBef>
                <a:spcPct val="0"/>
              </a:spcBef>
              <a:buFontTx/>
              <a:buNone/>
            </a:pPr>
            <a:r>
              <a:rPr lang="en-GB" altLang="en-US" sz="3200" dirty="0">
                <a:solidFill>
                  <a:schemeClr val="tx1"/>
                </a:solidFill>
                <a:latin typeface="Kinetic Letters" panose="00000500000000000000" pitchFamily="50" charset="0"/>
                <a:cs typeface="Arial" panose="020B0604020202020204" pitchFamily="34" charset="0"/>
              </a:rPr>
              <a:t>Dragonfly Class:</a:t>
            </a:r>
          </a:p>
          <a:p>
            <a:pPr algn="ctr">
              <a:lnSpc>
                <a:spcPct val="100000"/>
              </a:lnSpc>
              <a:spcBef>
                <a:spcPct val="0"/>
              </a:spcBef>
              <a:buFont typeface="Arial" panose="020B0604020202020204" pitchFamily="34" charset="0"/>
              <a:buNone/>
            </a:pPr>
            <a:r>
              <a:rPr lang="en-GB" altLang="en-US" sz="3200" dirty="0">
                <a:solidFill>
                  <a:schemeClr val="tx1"/>
                </a:solidFill>
                <a:latin typeface="Kinetic Letters" panose="00000500000000000000" pitchFamily="50" charset="0"/>
                <a:cs typeface="Arial" panose="020B0604020202020204" pitchFamily="34" charset="0"/>
              </a:rPr>
              <a:t>Mrs Todd</a:t>
            </a:r>
          </a:p>
          <a:p>
            <a:pPr algn="ctr">
              <a:lnSpc>
                <a:spcPct val="100000"/>
              </a:lnSpc>
              <a:spcBef>
                <a:spcPct val="0"/>
              </a:spcBef>
              <a:buFont typeface="Arial" panose="020B0604020202020204" pitchFamily="34" charset="0"/>
              <a:buNone/>
            </a:pPr>
            <a:r>
              <a:rPr lang="en-GB" altLang="en-US" sz="3200" dirty="0">
                <a:solidFill>
                  <a:schemeClr val="tx1"/>
                </a:solidFill>
                <a:latin typeface="Kinetic Letters" panose="00000500000000000000" pitchFamily="50" charset="0"/>
                <a:cs typeface="Arial" panose="020B0604020202020204" pitchFamily="34" charset="0"/>
              </a:rPr>
              <a:t>(Year leader):</a:t>
            </a:r>
          </a:p>
          <a:p>
            <a:pPr algn="ctr">
              <a:lnSpc>
                <a:spcPct val="100000"/>
              </a:lnSpc>
              <a:spcBef>
                <a:spcPct val="0"/>
              </a:spcBef>
              <a:buFontTx/>
              <a:buNone/>
            </a:pPr>
            <a:endParaRPr lang="en-GB" altLang="en-US" sz="3200" dirty="0">
              <a:solidFill>
                <a:schemeClr val="tx1"/>
              </a:solidFill>
              <a:latin typeface="Kinetic Letters" panose="00000500000000000000" pitchFamily="50" charset="0"/>
              <a:cs typeface="Arial" panose="020B0604020202020204" pitchFamily="34" charset="0"/>
            </a:endParaRPr>
          </a:p>
        </p:txBody>
      </p:sp>
      <p:sp>
        <p:nvSpPr>
          <p:cNvPr id="11267" name="Rectangle 1"/>
          <p:cNvSpPr>
            <a:spLocks noChangeArrowheads="1"/>
          </p:cNvSpPr>
          <p:nvPr/>
        </p:nvSpPr>
        <p:spPr bwMode="auto">
          <a:xfrm>
            <a:off x="3267075" y="569913"/>
            <a:ext cx="21923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a:lnSpc>
                <a:spcPct val="100000"/>
              </a:lnSpc>
              <a:spcBef>
                <a:spcPct val="0"/>
              </a:spcBef>
              <a:buFontTx/>
              <a:buNone/>
            </a:pPr>
            <a:r>
              <a:rPr lang="en-GB" altLang="en-US" sz="4400">
                <a:solidFill>
                  <a:srgbClr val="C00000"/>
                </a:solidFill>
                <a:latin typeface="Kinetic Letters" panose="00000500000000000000" pitchFamily="50" charset="0"/>
                <a:cs typeface="Arial" panose="020B0604020202020204" pitchFamily="34" charset="0"/>
              </a:rPr>
              <a:t>Who are we?</a:t>
            </a:r>
          </a:p>
        </p:txBody>
      </p:sp>
      <p:sp>
        <p:nvSpPr>
          <p:cNvPr id="11268" name="TextBox 2"/>
          <p:cNvSpPr txBox="1">
            <a:spLocks noChangeArrowheads="1"/>
          </p:cNvSpPr>
          <p:nvPr/>
        </p:nvSpPr>
        <p:spPr bwMode="auto">
          <a:xfrm>
            <a:off x="4580841" y="3129421"/>
            <a:ext cx="17319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a:lnSpc>
                <a:spcPct val="100000"/>
              </a:lnSpc>
              <a:spcBef>
                <a:spcPct val="0"/>
              </a:spcBef>
              <a:buFontTx/>
              <a:buNone/>
            </a:pPr>
            <a:r>
              <a:rPr lang="en-GB" altLang="en-US" sz="3200" dirty="0">
                <a:solidFill>
                  <a:schemeClr val="tx1"/>
                </a:solidFill>
                <a:latin typeface="Kinetic Letters" panose="00000500000000000000" pitchFamily="50" charset="0"/>
                <a:cs typeface="Arial" panose="020B0604020202020204" pitchFamily="34" charset="0"/>
              </a:rPr>
              <a:t>Butterfly Class:</a:t>
            </a:r>
          </a:p>
          <a:p>
            <a:pPr algn="ctr">
              <a:lnSpc>
                <a:spcPct val="100000"/>
              </a:lnSpc>
              <a:spcBef>
                <a:spcPct val="0"/>
              </a:spcBef>
              <a:buFontTx/>
              <a:buNone/>
            </a:pPr>
            <a:r>
              <a:rPr lang="en-GB" altLang="en-US" sz="3200" dirty="0">
                <a:solidFill>
                  <a:schemeClr val="tx1"/>
                </a:solidFill>
                <a:latin typeface="Kinetic Letters" panose="00000500000000000000" pitchFamily="50" charset="0"/>
                <a:cs typeface="Arial" panose="020B0604020202020204" pitchFamily="34" charset="0"/>
              </a:rPr>
              <a:t>Mrs </a:t>
            </a:r>
            <a:r>
              <a:rPr lang="en-GB" altLang="en-US" sz="3200" dirty="0" err="1">
                <a:solidFill>
                  <a:schemeClr val="tx1"/>
                </a:solidFill>
                <a:latin typeface="Kinetic Letters" panose="00000500000000000000" pitchFamily="50" charset="0"/>
                <a:cs typeface="Arial" panose="020B0604020202020204" pitchFamily="34" charset="0"/>
              </a:rPr>
              <a:t>Cufley</a:t>
            </a:r>
            <a:endParaRPr lang="en-GB" altLang="en-US" sz="3200" dirty="0">
              <a:solidFill>
                <a:schemeClr val="tx1"/>
              </a:solidFill>
              <a:latin typeface="Kinetic Letters" panose="00000500000000000000" pitchFamily="50" charset="0"/>
              <a:cs typeface="Arial" panose="020B0604020202020204" pitchFamily="34" charset="0"/>
            </a:endParaRPr>
          </a:p>
        </p:txBody>
      </p:sp>
      <p:sp>
        <p:nvSpPr>
          <p:cNvPr id="11269" name="TextBox 2"/>
          <p:cNvSpPr txBox="1">
            <a:spLocks noChangeArrowheads="1"/>
          </p:cNvSpPr>
          <p:nvPr/>
        </p:nvSpPr>
        <p:spPr bwMode="auto">
          <a:xfrm>
            <a:off x="2855315" y="3129421"/>
            <a:ext cx="157956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a:lnSpc>
                <a:spcPct val="100000"/>
              </a:lnSpc>
              <a:spcBef>
                <a:spcPct val="0"/>
              </a:spcBef>
              <a:buFontTx/>
              <a:buNone/>
            </a:pPr>
            <a:r>
              <a:rPr lang="en-GB" altLang="en-US" sz="3200" dirty="0">
                <a:solidFill>
                  <a:schemeClr val="tx1"/>
                </a:solidFill>
                <a:latin typeface="Kinetic Letters" panose="00000500000000000000" pitchFamily="50" charset="0"/>
                <a:cs typeface="Arial" panose="020B0604020202020204" pitchFamily="34" charset="0"/>
              </a:rPr>
              <a:t>Firefly Class:</a:t>
            </a:r>
          </a:p>
          <a:p>
            <a:pPr algn="ctr">
              <a:lnSpc>
                <a:spcPct val="100000"/>
              </a:lnSpc>
              <a:spcBef>
                <a:spcPct val="0"/>
              </a:spcBef>
              <a:buFontTx/>
              <a:buNone/>
            </a:pPr>
            <a:r>
              <a:rPr lang="en-GB" altLang="en-US" sz="3200" dirty="0">
                <a:solidFill>
                  <a:schemeClr val="tx1"/>
                </a:solidFill>
                <a:latin typeface="Kinetic Letters" panose="00000500000000000000" pitchFamily="50" charset="0"/>
                <a:cs typeface="Arial" panose="020B0604020202020204" pitchFamily="34" charset="0"/>
              </a:rPr>
              <a:t>Miss Martin</a:t>
            </a:r>
          </a:p>
          <a:p>
            <a:pPr algn="ctr">
              <a:lnSpc>
                <a:spcPct val="100000"/>
              </a:lnSpc>
              <a:spcBef>
                <a:spcPct val="0"/>
              </a:spcBef>
              <a:buFontTx/>
              <a:buNone/>
            </a:pPr>
            <a:endParaRPr lang="en-GB" altLang="en-US" sz="3200" dirty="0">
              <a:solidFill>
                <a:schemeClr val="tx1"/>
              </a:solidFill>
              <a:latin typeface="Kinetic Letters" panose="00000500000000000000" pitchFamily="50" charset="0"/>
              <a:cs typeface="Arial" panose="020B0604020202020204" pitchFamily="34" charset="0"/>
            </a:endParaRPr>
          </a:p>
        </p:txBody>
      </p:sp>
      <p:sp>
        <p:nvSpPr>
          <p:cNvPr id="11270" name="TextBox 2"/>
          <p:cNvSpPr txBox="1">
            <a:spLocks noChangeArrowheads="1"/>
          </p:cNvSpPr>
          <p:nvPr/>
        </p:nvSpPr>
        <p:spPr bwMode="auto">
          <a:xfrm>
            <a:off x="6458767" y="3129421"/>
            <a:ext cx="20970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a:lnSpc>
                <a:spcPct val="100000"/>
              </a:lnSpc>
              <a:spcBef>
                <a:spcPct val="0"/>
              </a:spcBef>
              <a:buFontTx/>
              <a:buNone/>
            </a:pPr>
            <a:r>
              <a:rPr lang="en-GB" altLang="en-US" sz="3200" dirty="0">
                <a:solidFill>
                  <a:schemeClr val="tx1"/>
                </a:solidFill>
                <a:latin typeface="Kinetic Letters" panose="00000500000000000000" pitchFamily="50" charset="0"/>
                <a:cs typeface="Arial" panose="020B0604020202020204" pitchFamily="34" charset="0"/>
              </a:rPr>
              <a:t>Butterfly Class:</a:t>
            </a:r>
          </a:p>
          <a:p>
            <a:pPr algn="ctr">
              <a:lnSpc>
                <a:spcPct val="100000"/>
              </a:lnSpc>
              <a:spcBef>
                <a:spcPct val="0"/>
              </a:spcBef>
              <a:buFontTx/>
              <a:buNone/>
            </a:pPr>
            <a:r>
              <a:rPr lang="en-GB" altLang="en-US" sz="3200" dirty="0">
                <a:solidFill>
                  <a:schemeClr val="tx1"/>
                </a:solidFill>
                <a:latin typeface="Kinetic Letters" panose="00000500000000000000" pitchFamily="50" charset="0"/>
                <a:cs typeface="Arial" panose="020B0604020202020204" pitchFamily="34" charset="0"/>
              </a:rPr>
              <a:t>Mrs Hogan</a:t>
            </a:r>
          </a:p>
        </p:txBody>
      </p:sp>
      <p:pic>
        <p:nvPicPr>
          <p:cNvPr id="2" name="Picture 1"/>
          <p:cNvPicPr>
            <a:picLocks noChangeAspect="1"/>
          </p:cNvPicPr>
          <p:nvPr/>
        </p:nvPicPr>
        <p:blipFill>
          <a:blip r:embed="rId2"/>
          <a:stretch>
            <a:fillRect/>
          </a:stretch>
        </p:blipFill>
        <p:spPr>
          <a:xfrm>
            <a:off x="2798251" y="1360632"/>
            <a:ext cx="1636627" cy="1735859"/>
          </a:xfrm>
          <a:prstGeom prst="rect">
            <a:avLst/>
          </a:prstGeom>
        </p:spPr>
      </p:pic>
      <p:pic>
        <p:nvPicPr>
          <p:cNvPr id="3" name="Picture 2"/>
          <p:cNvPicPr>
            <a:picLocks noChangeAspect="1"/>
          </p:cNvPicPr>
          <p:nvPr/>
        </p:nvPicPr>
        <p:blipFill>
          <a:blip r:embed="rId3"/>
          <a:stretch>
            <a:fillRect/>
          </a:stretch>
        </p:blipFill>
        <p:spPr>
          <a:xfrm>
            <a:off x="4675175" y="1333940"/>
            <a:ext cx="1637629" cy="1801392"/>
          </a:xfrm>
          <a:prstGeom prst="rect">
            <a:avLst/>
          </a:prstGeom>
        </p:spPr>
      </p:pic>
      <p:pic>
        <p:nvPicPr>
          <p:cNvPr id="4" name="Picture 3"/>
          <p:cNvPicPr>
            <a:picLocks noChangeAspect="1"/>
          </p:cNvPicPr>
          <p:nvPr/>
        </p:nvPicPr>
        <p:blipFill>
          <a:blip r:embed="rId4"/>
          <a:stretch>
            <a:fillRect/>
          </a:stretch>
        </p:blipFill>
        <p:spPr>
          <a:xfrm>
            <a:off x="869360" y="1360631"/>
            <a:ext cx="1488770" cy="1735859"/>
          </a:xfrm>
          <a:prstGeom prst="rect">
            <a:avLst/>
          </a:prstGeom>
        </p:spPr>
      </p:pic>
      <p:pic>
        <p:nvPicPr>
          <p:cNvPr id="11272" name="Picture 8" descr="https://attachments.office.net/owa/N.Todd%40harrison.hants.sch.uk/service.svc/s/GetAttachmentThumbnail?id=AAMkADlkYjlkMGIxLTRkNjUtNDAzYy1iYjZlLTAwM2VkMmNiYzJlNABGAAAAAAAc%2BtpS18znQ7Cqz7zizD9eBwCBHeL7omqCTLYmCvrALlXrAAAAAAEJAACBHeL7omqCTLYmCvrALlXrAAIO6XmOAAABEgAQAI0g5zjuwOpJigL9sZBG8TI%3D&amp;thumbnailType=2&amp;owa=outlook.office.com&amp;scriptVer=20200907002.06&amp;X-OWA-CANARY=7EWjGs1rC0i9Pq067zPx-FAG8qT7WtgYl3_ZlreiRP7aoRpYjhd8_Glg5r5ABXqmDqn4GnWguvo.&amp;token=eyJhbGciOiJSUzI1NiIsImtpZCI6IjU2MzU4ODUyMzRCOTI1MkRERTAwNTc2NkQ5RDlGMjc2NTY1RjYzRTIiLCJ0eXAiOiJKV1QiLCJ4NXQiOiJWaldJVWpTNUpTM2VBRmRtMmRueWRsWmZZLUkifQ.eyJvcmlnaW4iOiJodHRwczovL291dGxvb2sub2ZmaWNlLmNvbSIsInVjIjoiNmE5MjFmN2NjMDBkNDFkM2I3MzI4MTVhZjQ2ZWM2YjYiLCJzaWduaW5fc3RhdGUiOiJbXCJrbXNpXCJdIiwidmVyIjoiRXhjaGFuZ2UuQ2FsbGJhY2suVjEiLCJhcHBjdHhzZW5kZXIiOiJPd2FEb3dubG9hZEAzMWIzZmI0Mi1mNDg5LTQ2Y2MtODZkZS02Yzk0ZWI5MDdjMDMiLCJpc3NyaW5nIjoiV1ciLCJhcHBjdHgiOiJ7XCJtc2V4Y2hwcm90XCI6XCJvd2FcIixcInByaW1hcnlzaWRcIjpcIlMtMS01LTIxLTM4OTIzNDEyMDYtMzg3Mzg4MjQwNi00OTA4MDI4ODUtMTcyMTcxMjRcIixcInB1aWRcIjpcIjExNTM4MzYyOTY4ODE5MTUzODdcIixcIm9pZFwiOlwiNzAwYjAwZDEtN2QzNy00NDE4LWE5Y2QtNjQ2NzAwOTZlYzdlXCIsXCJzY29wZVwiOlwiT3dhRG93bmxvYWRcIn0iLCJuYmYiOjE2MDAzNDE2MDQsImV4cCI6MTYwMDM0MjIwNCwiaXNzIjoiMDAwMDAwMDItMDAwMC0wZmYxLWNlMDAtMDAwMDAwMDAwMDAwQDMxYjNmYjQyLWY0ODktNDZjYy04NmRlLTZjOTRlYjkwN2MwMyIsImF1ZCI6IjAwMDAwMDAyLTAwMDAtMGZmMS1jZTAwLTAwMDAwMDAwMDAwMC9hdHRhY2htZW50cy5vZmZpY2UubmV0QDMxYjNmYjQyLWY0ODktNDZjYy04NmRlLTZjOTRlYjkwN2MwMyIsImhhcHAiOiJvd2EifQ.dB2eds14dqt4rwkUWgDGvmHucqML0CO1R7FNOSJI8VQXiPSuRfqZfKUIGWvJG4eVkaYRtB4QB7hn-9p4djUVm49o2olSUiX6avAkzT6ar9j01qzjPa-P8L5wakL064NP1eFTUMEjCHoXesa53yR2D2n0XNCZrPMKt7vXLQ6l-LJTQ0SvKx1s63BbQQqdnEnLi0kIiIFRB8ODf8pCGYKAuTEq_ZiBe7yGwQ3I8wC7z5_dMrZqGFmV-zKRfU2AQmWrUPRqrAz9ThdjPxFCwxaIWvlrJlW0d_pmE-6kqT_44pwACNvBHXdN9HBnJ4h6rmtyIk4hLm1Q8IpxAhLJxKJ7vQ&amp;animation=tr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2925" y="1282529"/>
            <a:ext cx="1628689" cy="1793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657225" y="457200"/>
            <a:ext cx="69691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4400">
                <a:solidFill>
                  <a:schemeClr val="tx1"/>
                </a:solidFill>
                <a:latin typeface="Kinetic Letters" panose="00000500000000000000" pitchFamily="50" charset="0"/>
              </a:rPr>
              <a:t>Inside a Year 1 Classroom</a:t>
            </a:r>
          </a:p>
        </p:txBody>
      </p:sp>
      <p:pic>
        <p:nvPicPr>
          <p:cNvPr id="1229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1088" y="2316163"/>
            <a:ext cx="1684337"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225" y="1238250"/>
            <a:ext cx="263842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863" y="1173163"/>
            <a:ext cx="283051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p:cNvPicPr>
            <a:picLocks noChangeAspect="1"/>
          </p:cNvPicPr>
          <p:nvPr/>
        </p:nvPicPr>
        <p:blipFill>
          <a:blip r:embed="rId5">
            <a:extLst>
              <a:ext uri="{28A0092B-C50C-407E-A947-70E740481C1C}">
                <a14:useLocalDpi xmlns:a14="http://schemas.microsoft.com/office/drawing/2010/main" val="0"/>
              </a:ext>
            </a:extLst>
          </a:blip>
          <a:srcRect b="36349"/>
          <a:stretch>
            <a:fillRect/>
          </a:stretch>
        </p:blipFill>
        <p:spPr bwMode="auto">
          <a:xfrm>
            <a:off x="565150" y="4467225"/>
            <a:ext cx="331470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10213" y="3959225"/>
            <a:ext cx="30638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887413" y="473075"/>
            <a:ext cx="69691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4400">
                <a:solidFill>
                  <a:schemeClr val="tx1"/>
                </a:solidFill>
                <a:latin typeface="Kinetic Letters" panose="00000500000000000000" pitchFamily="50" charset="0"/>
              </a:rPr>
              <a:t>We still have outdoor learning too!</a:t>
            </a:r>
          </a:p>
        </p:txBody>
      </p:sp>
      <p:pic>
        <p:nvPicPr>
          <p:cNvPr id="13315" name="Picture 4"/>
          <p:cNvPicPr>
            <a:picLocks noChangeAspect="1"/>
          </p:cNvPicPr>
          <p:nvPr/>
        </p:nvPicPr>
        <p:blipFill>
          <a:blip r:embed="rId2">
            <a:extLst>
              <a:ext uri="{28A0092B-C50C-407E-A947-70E740481C1C}">
                <a14:useLocalDpi xmlns:a14="http://schemas.microsoft.com/office/drawing/2010/main" val="0"/>
              </a:ext>
            </a:extLst>
          </a:blip>
          <a:srcRect b="25414"/>
          <a:stretch>
            <a:fillRect/>
          </a:stretch>
        </p:blipFill>
        <p:spPr bwMode="auto">
          <a:xfrm>
            <a:off x="5568950" y="1308100"/>
            <a:ext cx="284797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p:cNvPicPr>
            <a:picLocks noChangeAspect="1"/>
          </p:cNvPicPr>
          <p:nvPr/>
        </p:nvPicPr>
        <p:blipFill>
          <a:blip r:embed="rId3" cstate="print">
            <a:extLst>
              <a:ext uri="{28A0092B-C50C-407E-A947-70E740481C1C}">
                <a14:useLocalDpi xmlns:a14="http://schemas.microsoft.com/office/drawing/2010/main" val="0"/>
              </a:ext>
            </a:extLst>
          </a:blip>
          <a:srcRect b="14789"/>
          <a:stretch>
            <a:fillRect/>
          </a:stretch>
        </p:blipFill>
        <p:spPr bwMode="auto">
          <a:xfrm>
            <a:off x="852488" y="3624263"/>
            <a:ext cx="2081212"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875" y="3741738"/>
            <a:ext cx="18923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7413" y="1266825"/>
            <a:ext cx="2970212"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36925" y="4010025"/>
            <a:ext cx="3006725"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0" name="Group 18"/>
          <p:cNvGrpSpPr>
            <a:grpSpLocks/>
          </p:cNvGrpSpPr>
          <p:nvPr/>
        </p:nvGrpSpPr>
        <p:grpSpPr bwMode="auto">
          <a:xfrm rot="-3093499">
            <a:off x="3989387" y="2206626"/>
            <a:ext cx="1412875" cy="939800"/>
            <a:chOff x="333851" y="178511"/>
            <a:chExt cx="1413164" cy="940684"/>
          </a:xfrm>
        </p:grpSpPr>
        <p:sp>
          <p:nvSpPr>
            <p:cNvPr id="20" name="Freeform 19"/>
            <p:cNvSpPr/>
            <p:nvPr/>
          </p:nvSpPr>
          <p:spPr>
            <a:xfrm>
              <a:off x="380115" y="174995"/>
              <a:ext cx="1298841" cy="940684"/>
            </a:xfrm>
            <a:custGeom>
              <a:avLst/>
              <a:gdLst>
                <a:gd name="connsiteX0" fmla="*/ 0 w 2695986"/>
                <a:gd name="connsiteY0" fmla="*/ 142504 h 1888176"/>
                <a:gd name="connsiteX1" fmla="*/ 0 w 2695986"/>
                <a:gd name="connsiteY1" fmla="*/ 142504 h 1888176"/>
                <a:gd name="connsiteX2" fmla="*/ 95002 w 2695986"/>
                <a:gd name="connsiteY2" fmla="*/ 106878 h 1888176"/>
                <a:gd name="connsiteX3" fmla="*/ 142503 w 2695986"/>
                <a:gd name="connsiteY3" fmla="*/ 71252 h 1888176"/>
                <a:gd name="connsiteX4" fmla="*/ 178129 w 2695986"/>
                <a:gd name="connsiteY4" fmla="*/ 47501 h 1888176"/>
                <a:gd name="connsiteX5" fmla="*/ 213755 w 2695986"/>
                <a:gd name="connsiteY5" fmla="*/ 35626 h 1888176"/>
                <a:gd name="connsiteX6" fmla="*/ 368135 w 2695986"/>
                <a:gd name="connsiteY6" fmla="*/ 11875 h 1888176"/>
                <a:gd name="connsiteX7" fmla="*/ 486888 w 2695986"/>
                <a:gd name="connsiteY7" fmla="*/ 0 h 1888176"/>
                <a:gd name="connsiteX8" fmla="*/ 795646 w 2695986"/>
                <a:gd name="connsiteY8" fmla="*/ 11875 h 1888176"/>
                <a:gd name="connsiteX9" fmla="*/ 1163781 w 2695986"/>
                <a:gd name="connsiteY9" fmla="*/ 23750 h 1888176"/>
                <a:gd name="connsiteX10" fmla="*/ 1199407 w 2695986"/>
                <a:gd name="connsiteY10" fmla="*/ 35626 h 1888176"/>
                <a:gd name="connsiteX11" fmla="*/ 1318161 w 2695986"/>
                <a:gd name="connsiteY11" fmla="*/ 71252 h 1888176"/>
                <a:gd name="connsiteX12" fmla="*/ 1401288 w 2695986"/>
                <a:gd name="connsiteY12" fmla="*/ 95002 h 1888176"/>
                <a:gd name="connsiteX13" fmla="*/ 1520041 w 2695986"/>
                <a:gd name="connsiteY13" fmla="*/ 130628 h 1888176"/>
                <a:gd name="connsiteX14" fmla="*/ 1591293 w 2695986"/>
                <a:gd name="connsiteY14" fmla="*/ 178129 h 1888176"/>
                <a:gd name="connsiteX15" fmla="*/ 1662545 w 2695986"/>
                <a:gd name="connsiteY15" fmla="*/ 201880 h 1888176"/>
                <a:gd name="connsiteX16" fmla="*/ 1698171 w 2695986"/>
                <a:gd name="connsiteY16" fmla="*/ 225631 h 1888176"/>
                <a:gd name="connsiteX17" fmla="*/ 1781298 w 2695986"/>
                <a:gd name="connsiteY17" fmla="*/ 249381 h 1888176"/>
                <a:gd name="connsiteX18" fmla="*/ 1816924 w 2695986"/>
                <a:gd name="connsiteY18" fmla="*/ 285007 h 1888176"/>
                <a:gd name="connsiteX19" fmla="*/ 1888176 w 2695986"/>
                <a:gd name="connsiteY19" fmla="*/ 308758 h 1888176"/>
                <a:gd name="connsiteX20" fmla="*/ 1923802 w 2695986"/>
                <a:gd name="connsiteY20" fmla="*/ 332509 h 1888176"/>
                <a:gd name="connsiteX21" fmla="*/ 1947553 w 2695986"/>
                <a:gd name="connsiteY21" fmla="*/ 368135 h 1888176"/>
                <a:gd name="connsiteX22" fmla="*/ 1983179 w 2695986"/>
                <a:gd name="connsiteY22" fmla="*/ 380010 h 1888176"/>
                <a:gd name="connsiteX23" fmla="*/ 2018805 w 2695986"/>
                <a:gd name="connsiteY23" fmla="*/ 415636 h 1888176"/>
                <a:gd name="connsiteX24" fmla="*/ 2090057 w 2695986"/>
                <a:gd name="connsiteY24" fmla="*/ 463137 h 1888176"/>
                <a:gd name="connsiteX25" fmla="*/ 2196935 w 2695986"/>
                <a:gd name="connsiteY25" fmla="*/ 558140 h 1888176"/>
                <a:gd name="connsiteX26" fmla="*/ 2256311 w 2695986"/>
                <a:gd name="connsiteY26" fmla="*/ 617517 h 1888176"/>
                <a:gd name="connsiteX27" fmla="*/ 2315688 w 2695986"/>
                <a:gd name="connsiteY27" fmla="*/ 676893 h 1888176"/>
                <a:gd name="connsiteX28" fmla="*/ 2339439 w 2695986"/>
                <a:gd name="connsiteY28" fmla="*/ 712519 h 1888176"/>
                <a:gd name="connsiteX29" fmla="*/ 2375065 w 2695986"/>
                <a:gd name="connsiteY29" fmla="*/ 783771 h 1888176"/>
                <a:gd name="connsiteX30" fmla="*/ 2446316 w 2695986"/>
                <a:gd name="connsiteY30" fmla="*/ 890649 h 1888176"/>
                <a:gd name="connsiteX31" fmla="*/ 2493818 w 2695986"/>
                <a:gd name="connsiteY31" fmla="*/ 1009402 h 1888176"/>
                <a:gd name="connsiteX32" fmla="*/ 2529444 w 2695986"/>
                <a:gd name="connsiteY32" fmla="*/ 1045028 h 1888176"/>
                <a:gd name="connsiteX33" fmla="*/ 2565070 w 2695986"/>
                <a:gd name="connsiteY33" fmla="*/ 1128155 h 1888176"/>
                <a:gd name="connsiteX34" fmla="*/ 2576945 w 2695986"/>
                <a:gd name="connsiteY34" fmla="*/ 1163781 h 1888176"/>
                <a:gd name="connsiteX35" fmla="*/ 2624446 w 2695986"/>
                <a:gd name="connsiteY35" fmla="*/ 1235033 h 1888176"/>
                <a:gd name="connsiteX36" fmla="*/ 2648197 w 2695986"/>
                <a:gd name="connsiteY36" fmla="*/ 1306285 h 1888176"/>
                <a:gd name="connsiteX37" fmla="*/ 2671948 w 2695986"/>
                <a:gd name="connsiteY37" fmla="*/ 1377537 h 1888176"/>
                <a:gd name="connsiteX38" fmla="*/ 2683823 w 2695986"/>
                <a:gd name="connsiteY38" fmla="*/ 1413163 h 1888176"/>
                <a:gd name="connsiteX39" fmla="*/ 2695698 w 2695986"/>
                <a:gd name="connsiteY39" fmla="*/ 1650670 h 1888176"/>
                <a:gd name="connsiteX40" fmla="*/ 2660072 w 2695986"/>
                <a:gd name="connsiteY40" fmla="*/ 1674420 h 1888176"/>
                <a:gd name="connsiteX41" fmla="*/ 2576945 w 2695986"/>
                <a:gd name="connsiteY41" fmla="*/ 1757548 h 1888176"/>
                <a:gd name="connsiteX42" fmla="*/ 2517568 w 2695986"/>
                <a:gd name="connsiteY42" fmla="*/ 1769423 h 1888176"/>
                <a:gd name="connsiteX43" fmla="*/ 2481942 w 2695986"/>
                <a:gd name="connsiteY43" fmla="*/ 1781298 h 1888176"/>
                <a:gd name="connsiteX44" fmla="*/ 2398815 w 2695986"/>
                <a:gd name="connsiteY44" fmla="*/ 1805049 h 1888176"/>
                <a:gd name="connsiteX45" fmla="*/ 2363189 w 2695986"/>
                <a:gd name="connsiteY45" fmla="*/ 1828800 h 1888176"/>
                <a:gd name="connsiteX46" fmla="*/ 2220685 w 2695986"/>
                <a:gd name="connsiteY46" fmla="*/ 1864426 h 1888176"/>
                <a:gd name="connsiteX47" fmla="*/ 2185059 w 2695986"/>
                <a:gd name="connsiteY47" fmla="*/ 1876301 h 1888176"/>
                <a:gd name="connsiteX48" fmla="*/ 2090057 w 2695986"/>
                <a:gd name="connsiteY48" fmla="*/ 1888176 h 1888176"/>
                <a:gd name="connsiteX49" fmla="*/ 1591293 w 2695986"/>
                <a:gd name="connsiteY49" fmla="*/ 1876301 h 1888176"/>
                <a:gd name="connsiteX50" fmla="*/ 1543792 w 2695986"/>
                <a:gd name="connsiteY50" fmla="*/ 1864426 h 1888176"/>
                <a:gd name="connsiteX51" fmla="*/ 1436914 w 2695986"/>
                <a:gd name="connsiteY51" fmla="*/ 1828800 h 1888176"/>
                <a:gd name="connsiteX52" fmla="*/ 1401288 w 2695986"/>
                <a:gd name="connsiteY52" fmla="*/ 1816924 h 1888176"/>
                <a:gd name="connsiteX53" fmla="*/ 1353787 w 2695986"/>
                <a:gd name="connsiteY53" fmla="*/ 1805049 h 1888176"/>
                <a:gd name="connsiteX54" fmla="*/ 1270659 w 2695986"/>
                <a:gd name="connsiteY54" fmla="*/ 1781298 h 1888176"/>
                <a:gd name="connsiteX55" fmla="*/ 1199407 w 2695986"/>
                <a:gd name="connsiteY55" fmla="*/ 1769423 h 1888176"/>
                <a:gd name="connsiteX56" fmla="*/ 1116280 w 2695986"/>
                <a:gd name="connsiteY56" fmla="*/ 1733797 h 1888176"/>
                <a:gd name="connsiteX57" fmla="*/ 1080654 w 2695986"/>
                <a:gd name="connsiteY57" fmla="*/ 1721922 h 1888176"/>
                <a:gd name="connsiteX58" fmla="*/ 1045028 w 2695986"/>
                <a:gd name="connsiteY58" fmla="*/ 1686296 h 1888176"/>
                <a:gd name="connsiteX59" fmla="*/ 938150 w 2695986"/>
                <a:gd name="connsiteY59" fmla="*/ 1626919 h 1888176"/>
                <a:gd name="connsiteX60" fmla="*/ 890649 w 2695986"/>
                <a:gd name="connsiteY60" fmla="*/ 1615044 h 1888176"/>
                <a:gd name="connsiteX61" fmla="*/ 819397 w 2695986"/>
                <a:gd name="connsiteY61" fmla="*/ 1567542 h 1888176"/>
                <a:gd name="connsiteX62" fmla="*/ 783771 w 2695986"/>
                <a:gd name="connsiteY62" fmla="*/ 1531917 h 1888176"/>
                <a:gd name="connsiteX63" fmla="*/ 712519 w 2695986"/>
                <a:gd name="connsiteY63" fmla="*/ 1484415 h 1888176"/>
                <a:gd name="connsiteX64" fmla="*/ 617516 w 2695986"/>
                <a:gd name="connsiteY64" fmla="*/ 1377537 h 1888176"/>
                <a:gd name="connsiteX65" fmla="*/ 546265 w 2695986"/>
                <a:gd name="connsiteY65" fmla="*/ 1318161 h 1888176"/>
                <a:gd name="connsiteX66" fmla="*/ 498763 w 2695986"/>
                <a:gd name="connsiteY66" fmla="*/ 1246909 h 1888176"/>
                <a:gd name="connsiteX67" fmla="*/ 427511 w 2695986"/>
                <a:gd name="connsiteY67" fmla="*/ 1175657 h 1888176"/>
                <a:gd name="connsiteX68" fmla="*/ 380010 w 2695986"/>
                <a:gd name="connsiteY68" fmla="*/ 1104405 h 1888176"/>
                <a:gd name="connsiteX69" fmla="*/ 368135 w 2695986"/>
                <a:gd name="connsiteY69" fmla="*/ 1068779 h 1888176"/>
                <a:gd name="connsiteX70" fmla="*/ 344384 w 2695986"/>
                <a:gd name="connsiteY70" fmla="*/ 1033153 h 1888176"/>
                <a:gd name="connsiteX71" fmla="*/ 308758 w 2695986"/>
                <a:gd name="connsiteY71" fmla="*/ 961901 h 1888176"/>
                <a:gd name="connsiteX72" fmla="*/ 285007 w 2695986"/>
                <a:gd name="connsiteY72" fmla="*/ 914400 h 1888176"/>
                <a:gd name="connsiteX73" fmla="*/ 261257 w 2695986"/>
                <a:gd name="connsiteY73" fmla="*/ 878774 h 1888176"/>
                <a:gd name="connsiteX74" fmla="*/ 225631 w 2695986"/>
                <a:gd name="connsiteY74" fmla="*/ 807522 h 1888176"/>
                <a:gd name="connsiteX75" fmla="*/ 190005 w 2695986"/>
                <a:gd name="connsiteY75" fmla="*/ 724394 h 1888176"/>
                <a:gd name="connsiteX76" fmla="*/ 166254 w 2695986"/>
                <a:gd name="connsiteY76" fmla="*/ 653142 h 1888176"/>
                <a:gd name="connsiteX77" fmla="*/ 142503 w 2695986"/>
                <a:gd name="connsiteY77" fmla="*/ 581891 h 1888176"/>
                <a:gd name="connsiteX78" fmla="*/ 130628 w 2695986"/>
                <a:gd name="connsiteY78" fmla="*/ 546265 h 1888176"/>
                <a:gd name="connsiteX79" fmla="*/ 118753 w 2695986"/>
                <a:gd name="connsiteY79" fmla="*/ 510639 h 1888176"/>
                <a:gd name="connsiteX80" fmla="*/ 95002 w 2695986"/>
                <a:gd name="connsiteY80" fmla="*/ 475013 h 1888176"/>
                <a:gd name="connsiteX81" fmla="*/ 71252 w 2695986"/>
                <a:gd name="connsiteY81" fmla="*/ 356259 h 1888176"/>
                <a:gd name="connsiteX82" fmla="*/ 59376 w 2695986"/>
                <a:gd name="connsiteY82" fmla="*/ 225631 h 1888176"/>
                <a:gd name="connsiteX83" fmla="*/ 47501 w 2695986"/>
                <a:gd name="connsiteY83" fmla="*/ 190005 h 1888176"/>
                <a:gd name="connsiteX84" fmla="*/ 0 w 2695986"/>
                <a:gd name="connsiteY84" fmla="*/ 142504 h 188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95986" h="1888176">
                  <a:moveTo>
                    <a:pt x="0" y="142504"/>
                  </a:moveTo>
                  <a:lnTo>
                    <a:pt x="0" y="142504"/>
                  </a:lnTo>
                  <a:cubicBezTo>
                    <a:pt x="31667" y="130629"/>
                    <a:pt x="64752" y="122003"/>
                    <a:pt x="95002" y="106878"/>
                  </a:cubicBezTo>
                  <a:cubicBezTo>
                    <a:pt x="112705" y="98027"/>
                    <a:pt x="126398" y="82756"/>
                    <a:pt x="142503" y="71252"/>
                  </a:cubicBezTo>
                  <a:cubicBezTo>
                    <a:pt x="154117" y="62956"/>
                    <a:pt x="165363" y="53884"/>
                    <a:pt x="178129" y="47501"/>
                  </a:cubicBezTo>
                  <a:cubicBezTo>
                    <a:pt x="189325" y="41903"/>
                    <a:pt x="201452" y="37933"/>
                    <a:pt x="213755" y="35626"/>
                  </a:cubicBezTo>
                  <a:cubicBezTo>
                    <a:pt x="264929" y="26031"/>
                    <a:pt x="316507" y="18609"/>
                    <a:pt x="368135" y="11875"/>
                  </a:cubicBezTo>
                  <a:cubicBezTo>
                    <a:pt x="407583" y="6730"/>
                    <a:pt x="447304" y="3958"/>
                    <a:pt x="486888" y="0"/>
                  </a:cubicBezTo>
                  <a:lnTo>
                    <a:pt x="795646" y="11875"/>
                  </a:lnTo>
                  <a:cubicBezTo>
                    <a:pt x="918346" y="16180"/>
                    <a:pt x="1041217" y="16540"/>
                    <a:pt x="1163781" y="23750"/>
                  </a:cubicBezTo>
                  <a:cubicBezTo>
                    <a:pt x="1176277" y="24485"/>
                    <a:pt x="1187371" y="32187"/>
                    <a:pt x="1199407" y="35626"/>
                  </a:cubicBezTo>
                  <a:cubicBezTo>
                    <a:pt x="1325065" y="71529"/>
                    <a:pt x="1148796" y="14797"/>
                    <a:pt x="1318161" y="71252"/>
                  </a:cubicBezTo>
                  <a:cubicBezTo>
                    <a:pt x="1437885" y="111160"/>
                    <a:pt x="1252181" y="50270"/>
                    <a:pt x="1401288" y="95002"/>
                  </a:cubicBezTo>
                  <a:cubicBezTo>
                    <a:pt x="1545847" y="138370"/>
                    <a:pt x="1410556" y="103257"/>
                    <a:pt x="1520041" y="130628"/>
                  </a:cubicBezTo>
                  <a:cubicBezTo>
                    <a:pt x="1543792" y="146462"/>
                    <a:pt x="1564213" y="169102"/>
                    <a:pt x="1591293" y="178129"/>
                  </a:cubicBezTo>
                  <a:lnTo>
                    <a:pt x="1662545" y="201880"/>
                  </a:lnTo>
                  <a:cubicBezTo>
                    <a:pt x="1674420" y="209797"/>
                    <a:pt x="1685405" y="219248"/>
                    <a:pt x="1698171" y="225631"/>
                  </a:cubicBezTo>
                  <a:cubicBezTo>
                    <a:pt x="1715206" y="234149"/>
                    <a:pt x="1766080" y="245577"/>
                    <a:pt x="1781298" y="249381"/>
                  </a:cubicBezTo>
                  <a:cubicBezTo>
                    <a:pt x="1793173" y="261256"/>
                    <a:pt x="1802243" y="276851"/>
                    <a:pt x="1816924" y="285007"/>
                  </a:cubicBezTo>
                  <a:cubicBezTo>
                    <a:pt x="1838809" y="297165"/>
                    <a:pt x="1888176" y="308758"/>
                    <a:pt x="1888176" y="308758"/>
                  </a:cubicBezTo>
                  <a:cubicBezTo>
                    <a:pt x="1900051" y="316675"/>
                    <a:pt x="1913710" y="322417"/>
                    <a:pt x="1923802" y="332509"/>
                  </a:cubicBezTo>
                  <a:cubicBezTo>
                    <a:pt x="1933894" y="342601"/>
                    <a:pt x="1936408" y="359219"/>
                    <a:pt x="1947553" y="368135"/>
                  </a:cubicBezTo>
                  <a:cubicBezTo>
                    <a:pt x="1957328" y="375955"/>
                    <a:pt x="1971304" y="376052"/>
                    <a:pt x="1983179" y="380010"/>
                  </a:cubicBezTo>
                  <a:cubicBezTo>
                    <a:pt x="1995054" y="391885"/>
                    <a:pt x="2005548" y="405325"/>
                    <a:pt x="2018805" y="415636"/>
                  </a:cubicBezTo>
                  <a:cubicBezTo>
                    <a:pt x="2041337" y="433161"/>
                    <a:pt x="2069873" y="442953"/>
                    <a:pt x="2090057" y="463137"/>
                  </a:cubicBezTo>
                  <a:cubicBezTo>
                    <a:pt x="2171401" y="544481"/>
                    <a:pt x="2133362" y="515757"/>
                    <a:pt x="2196935" y="558140"/>
                  </a:cubicBezTo>
                  <a:cubicBezTo>
                    <a:pt x="2260263" y="653134"/>
                    <a:pt x="2177149" y="538356"/>
                    <a:pt x="2256311" y="617517"/>
                  </a:cubicBezTo>
                  <a:cubicBezTo>
                    <a:pt x="2335481" y="696685"/>
                    <a:pt x="2220684" y="613556"/>
                    <a:pt x="2315688" y="676893"/>
                  </a:cubicBezTo>
                  <a:cubicBezTo>
                    <a:pt x="2323605" y="688768"/>
                    <a:pt x="2333056" y="699753"/>
                    <a:pt x="2339439" y="712519"/>
                  </a:cubicBezTo>
                  <a:cubicBezTo>
                    <a:pt x="2388605" y="810851"/>
                    <a:pt x="2306998" y="681671"/>
                    <a:pt x="2375065" y="783771"/>
                  </a:cubicBezTo>
                  <a:cubicBezTo>
                    <a:pt x="2405074" y="873800"/>
                    <a:pt x="2378787" y="840002"/>
                    <a:pt x="2446316" y="890649"/>
                  </a:cubicBezTo>
                  <a:cubicBezTo>
                    <a:pt x="2457132" y="923096"/>
                    <a:pt x="2471975" y="978823"/>
                    <a:pt x="2493818" y="1009402"/>
                  </a:cubicBezTo>
                  <a:cubicBezTo>
                    <a:pt x="2503580" y="1023068"/>
                    <a:pt x="2517569" y="1033153"/>
                    <a:pt x="2529444" y="1045028"/>
                  </a:cubicBezTo>
                  <a:cubicBezTo>
                    <a:pt x="2554159" y="1143889"/>
                    <a:pt x="2524065" y="1046144"/>
                    <a:pt x="2565070" y="1128155"/>
                  </a:cubicBezTo>
                  <a:cubicBezTo>
                    <a:pt x="2570668" y="1139351"/>
                    <a:pt x="2570866" y="1152839"/>
                    <a:pt x="2576945" y="1163781"/>
                  </a:cubicBezTo>
                  <a:cubicBezTo>
                    <a:pt x="2590807" y="1188734"/>
                    <a:pt x="2615419" y="1207953"/>
                    <a:pt x="2624446" y="1235033"/>
                  </a:cubicBezTo>
                  <a:lnTo>
                    <a:pt x="2648197" y="1306285"/>
                  </a:lnTo>
                  <a:lnTo>
                    <a:pt x="2671948" y="1377537"/>
                  </a:lnTo>
                  <a:lnTo>
                    <a:pt x="2683823" y="1413163"/>
                  </a:lnTo>
                  <a:cubicBezTo>
                    <a:pt x="2698923" y="1579272"/>
                    <a:pt x="2695698" y="1500069"/>
                    <a:pt x="2695698" y="1650670"/>
                  </a:cubicBezTo>
                  <a:lnTo>
                    <a:pt x="2660072" y="1674420"/>
                  </a:lnTo>
                  <a:cubicBezTo>
                    <a:pt x="2632363" y="1702129"/>
                    <a:pt x="2609550" y="1735811"/>
                    <a:pt x="2576945" y="1757548"/>
                  </a:cubicBezTo>
                  <a:cubicBezTo>
                    <a:pt x="2560151" y="1768744"/>
                    <a:pt x="2537150" y="1764528"/>
                    <a:pt x="2517568" y="1769423"/>
                  </a:cubicBezTo>
                  <a:cubicBezTo>
                    <a:pt x="2505424" y="1772459"/>
                    <a:pt x="2493978" y="1777859"/>
                    <a:pt x="2481942" y="1781298"/>
                  </a:cubicBezTo>
                  <a:cubicBezTo>
                    <a:pt x="2377563" y="1811121"/>
                    <a:pt x="2484234" y="1776577"/>
                    <a:pt x="2398815" y="1805049"/>
                  </a:cubicBezTo>
                  <a:cubicBezTo>
                    <a:pt x="2386940" y="1812966"/>
                    <a:pt x="2376231" y="1823003"/>
                    <a:pt x="2363189" y="1828800"/>
                  </a:cubicBezTo>
                  <a:cubicBezTo>
                    <a:pt x="2291208" y="1860791"/>
                    <a:pt x="2295364" y="1847831"/>
                    <a:pt x="2220685" y="1864426"/>
                  </a:cubicBezTo>
                  <a:cubicBezTo>
                    <a:pt x="2208465" y="1867141"/>
                    <a:pt x="2197375" y="1874062"/>
                    <a:pt x="2185059" y="1876301"/>
                  </a:cubicBezTo>
                  <a:cubicBezTo>
                    <a:pt x="2153660" y="1882010"/>
                    <a:pt x="2121724" y="1884218"/>
                    <a:pt x="2090057" y="1888176"/>
                  </a:cubicBezTo>
                  <a:lnTo>
                    <a:pt x="1591293" y="1876301"/>
                  </a:lnTo>
                  <a:cubicBezTo>
                    <a:pt x="1574987" y="1875592"/>
                    <a:pt x="1559425" y="1869116"/>
                    <a:pt x="1543792" y="1864426"/>
                  </a:cubicBezTo>
                  <a:cubicBezTo>
                    <a:pt x="1507823" y="1853635"/>
                    <a:pt x="1472540" y="1840675"/>
                    <a:pt x="1436914" y="1828800"/>
                  </a:cubicBezTo>
                  <a:cubicBezTo>
                    <a:pt x="1425039" y="1824841"/>
                    <a:pt x="1413432" y="1819960"/>
                    <a:pt x="1401288" y="1816924"/>
                  </a:cubicBezTo>
                  <a:cubicBezTo>
                    <a:pt x="1385454" y="1812966"/>
                    <a:pt x="1369480" y="1809533"/>
                    <a:pt x="1353787" y="1805049"/>
                  </a:cubicBezTo>
                  <a:cubicBezTo>
                    <a:pt x="1300974" y="1789960"/>
                    <a:pt x="1332526" y="1793672"/>
                    <a:pt x="1270659" y="1781298"/>
                  </a:cubicBezTo>
                  <a:cubicBezTo>
                    <a:pt x="1247048" y="1776576"/>
                    <a:pt x="1222912" y="1774646"/>
                    <a:pt x="1199407" y="1769423"/>
                  </a:cubicBezTo>
                  <a:cubicBezTo>
                    <a:pt x="1160843" y="1760853"/>
                    <a:pt x="1155382" y="1750555"/>
                    <a:pt x="1116280" y="1733797"/>
                  </a:cubicBezTo>
                  <a:cubicBezTo>
                    <a:pt x="1104774" y="1728866"/>
                    <a:pt x="1092529" y="1725880"/>
                    <a:pt x="1080654" y="1721922"/>
                  </a:cubicBezTo>
                  <a:cubicBezTo>
                    <a:pt x="1068779" y="1710047"/>
                    <a:pt x="1058285" y="1696607"/>
                    <a:pt x="1045028" y="1686296"/>
                  </a:cubicBezTo>
                  <a:cubicBezTo>
                    <a:pt x="995638" y="1647881"/>
                    <a:pt x="986702" y="1640791"/>
                    <a:pt x="938150" y="1626919"/>
                  </a:cubicBezTo>
                  <a:cubicBezTo>
                    <a:pt x="922457" y="1622435"/>
                    <a:pt x="906483" y="1619002"/>
                    <a:pt x="890649" y="1615044"/>
                  </a:cubicBezTo>
                  <a:cubicBezTo>
                    <a:pt x="866898" y="1599210"/>
                    <a:pt x="839582" y="1587726"/>
                    <a:pt x="819397" y="1567542"/>
                  </a:cubicBezTo>
                  <a:cubicBezTo>
                    <a:pt x="807522" y="1555667"/>
                    <a:pt x="797027" y="1542228"/>
                    <a:pt x="783771" y="1531917"/>
                  </a:cubicBezTo>
                  <a:cubicBezTo>
                    <a:pt x="761239" y="1514392"/>
                    <a:pt x="712519" y="1484415"/>
                    <a:pt x="712519" y="1484415"/>
                  </a:cubicBezTo>
                  <a:cubicBezTo>
                    <a:pt x="670136" y="1420841"/>
                    <a:pt x="698862" y="1458883"/>
                    <a:pt x="617516" y="1377537"/>
                  </a:cubicBezTo>
                  <a:cubicBezTo>
                    <a:pt x="571797" y="1331817"/>
                    <a:pt x="595867" y="1351228"/>
                    <a:pt x="546265" y="1318161"/>
                  </a:cubicBezTo>
                  <a:cubicBezTo>
                    <a:pt x="530431" y="1294410"/>
                    <a:pt x="518947" y="1267093"/>
                    <a:pt x="498763" y="1246909"/>
                  </a:cubicBezTo>
                  <a:lnTo>
                    <a:pt x="427511" y="1175657"/>
                  </a:lnTo>
                  <a:cubicBezTo>
                    <a:pt x="399275" y="1090947"/>
                    <a:pt x="439313" y="1193360"/>
                    <a:pt x="380010" y="1104405"/>
                  </a:cubicBezTo>
                  <a:cubicBezTo>
                    <a:pt x="373066" y="1093990"/>
                    <a:pt x="373733" y="1079975"/>
                    <a:pt x="368135" y="1068779"/>
                  </a:cubicBezTo>
                  <a:cubicBezTo>
                    <a:pt x="361752" y="1056013"/>
                    <a:pt x="352301" y="1045028"/>
                    <a:pt x="344384" y="1033153"/>
                  </a:cubicBezTo>
                  <a:cubicBezTo>
                    <a:pt x="322612" y="967836"/>
                    <a:pt x="345591" y="1026357"/>
                    <a:pt x="308758" y="961901"/>
                  </a:cubicBezTo>
                  <a:cubicBezTo>
                    <a:pt x="299975" y="946531"/>
                    <a:pt x="293790" y="929770"/>
                    <a:pt x="285007" y="914400"/>
                  </a:cubicBezTo>
                  <a:cubicBezTo>
                    <a:pt x="277926" y="902008"/>
                    <a:pt x="267640" y="891539"/>
                    <a:pt x="261257" y="878774"/>
                  </a:cubicBezTo>
                  <a:cubicBezTo>
                    <a:pt x="212091" y="780442"/>
                    <a:pt x="293695" y="909620"/>
                    <a:pt x="225631" y="807522"/>
                  </a:cubicBezTo>
                  <a:cubicBezTo>
                    <a:pt x="194215" y="681864"/>
                    <a:pt x="236868" y="829836"/>
                    <a:pt x="190005" y="724394"/>
                  </a:cubicBezTo>
                  <a:cubicBezTo>
                    <a:pt x="179837" y="701516"/>
                    <a:pt x="174171" y="676893"/>
                    <a:pt x="166254" y="653142"/>
                  </a:cubicBezTo>
                  <a:lnTo>
                    <a:pt x="142503" y="581891"/>
                  </a:lnTo>
                  <a:lnTo>
                    <a:pt x="130628" y="546265"/>
                  </a:lnTo>
                  <a:cubicBezTo>
                    <a:pt x="126670" y="534390"/>
                    <a:pt x="125697" y="521054"/>
                    <a:pt x="118753" y="510639"/>
                  </a:cubicBezTo>
                  <a:lnTo>
                    <a:pt x="95002" y="475013"/>
                  </a:lnTo>
                  <a:cubicBezTo>
                    <a:pt x="82769" y="426080"/>
                    <a:pt x="77723" y="411259"/>
                    <a:pt x="71252" y="356259"/>
                  </a:cubicBezTo>
                  <a:cubicBezTo>
                    <a:pt x="66143" y="312836"/>
                    <a:pt x="65559" y="268914"/>
                    <a:pt x="59376" y="225631"/>
                  </a:cubicBezTo>
                  <a:cubicBezTo>
                    <a:pt x="57606" y="213239"/>
                    <a:pt x="50940" y="202041"/>
                    <a:pt x="47501" y="190005"/>
                  </a:cubicBezTo>
                  <a:cubicBezTo>
                    <a:pt x="33706" y="141721"/>
                    <a:pt x="7917" y="150421"/>
                    <a:pt x="0" y="142504"/>
                  </a:cubicBezTo>
                  <a:close/>
                </a:path>
              </a:pathLst>
            </a:custGeom>
            <a:solidFill>
              <a:srgbClr val="50E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21" name="Text Box 27"/>
            <p:cNvSpPr txBox="1"/>
            <p:nvPr/>
          </p:nvSpPr>
          <p:spPr>
            <a:xfrm rot="1999885">
              <a:off x="334421" y="464544"/>
              <a:ext cx="1413164" cy="525956"/>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r>
                <a:rPr lang="en-GB" sz="1100" dirty="0">
                  <a:latin typeface="Comic Sans MS" panose="030F0702030302020204" pitchFamily="66" charset="0"/>
                  <a:ea typeface="Calibri" panose="020F0502020204030204" pitchFamily="34" charset="0"/>
                  <a:cs typeface="Times New Roman" panose="02020603050405020304" pitchFamily="18" charset="0"/>
                </a:rPr>
                <a:t>Challenge yourself</a:t>
              </a:r>
              <a:endParaRPr lang="en-GB" sz="1100" dirty="0">
                <a:ea typeface="Calibri" panose="020F0502020204030204" pitchFamily="34" charset="0"/>
                <a:cs typeface="Times New Roman" panose="02020603050405020304" pitchFamily="18"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90538" y="412750"/>
            <a:ext cx="8220075" cy="2868613"/>
          </a:xfrm>
        </p:spPr>
        <p:txBody>
          <a:bodyPr/>
          <a:lstStyle/>
          <a:p>
            <a:pPr algn="ctr"/>
            <a:r>
              <a:rPr lang="en-GB" altLang="en-US" sz="4400" dirty="0" smtClean="0">
                <a:solidFill>
                  <a:srgbClr val="00B0F0"/>
                </a:solidFill>
                <a:latin typeface="Kinetic Letters" panose="00000500000000000000" pitchFamily="50" charset="0"/>
              </a:rPr>
              <a:t>Our year group mission statement</a:t>
            </a:r>
            <a:r>
              <a:rPr lang="en-GB" altLang="en-US" dirty="0" smtClean="0">
                <a:solidFill>
                  <a:srgbClr val="00B0F0"/>
                </a:solidFill>
                <a:latin typeface="Kinetic Letters" panose="00000500000000000000" pitchFamily="50" charset="0"/>
              </a:rPr>
              <a:t/>
            </a:r>
            <a:br>
              <a:rPr lang="en-GB" altLang="en-US" dirty="0" smtClean="0">
                <a:solidFill>
                  <a:srgbClr val="00B0F0"/>
                </a:solidFill>
                <a:latin typeface="Kinetic Letters" panose="00000500000000000000" pitchFamily="50" charset="0"/>
              </a:rPr>
            </a:br>
            <a:r>
              <a:rPr lang="en-GB" altLang="en-US" dirty="0" smtClean="0">
                <a:solidFill>
                  <a:srgbClr val="00B0F0"/>
                </a:solidFill>
                <a:latin typeface="Kinetic Letters" panose="00000500000000000000" pitchFamily="50" charset="0"/>
              </a:rPr>
              <a:t/>
            </a:r>
            <a:br>
              <a:rPr lang="en-GB" altLang="en-US" dirty="0" smtClean="0">
                <a:solidFill>
                  <a:srgbClr val="00B0F0"/>
                </a:solidFill>
                <a:latin typeface="Kinetic Letters" panose="00000500000000000000" pitchFamily="50" charset="0"/>
              </a:rPr>
            </a:br>
            <a:r>
              <a:rPr lang="en-GB" altLang="en-US" dirty="0" smtClean="0">
                <a:solidFill>
                  <a:srgbClr val="00B0F0"/>
                </a:solidFill>
                <a:latin typeface="Kinetic Letters" panose="00000500000000000000" pitchFamily="50" charset="0"/>
              </a:rPr>
              <a:t/>
            </a:r>
            <a:br>
              <a:rPr lang="en-GB" altLang="en-US" dirty="0" smtClean="0">
                <a:solidFill>
                  <a:srgbClr val="00B0F0"/>
                </a:solidFill>
                <a:latin typeface="Kinetic Letters" panose="00000500000000000000" pitchFamily="50" charset="0"/>
              </a:rPr>
            </a:br>
            <a:endParaRPr lang="en-GB" altLang="en-US" dirty="0" smtClean="0">
              <a:solidFill>
                <a:srgbClr val="00B0F0"/>
              </a:solidFill>
              <a:latin typeface="Kinetic Letters" panose="00000500000000000000" pitchFamily="50" charset="0"/>
            </a:endParaRPr>
          </a:p>
        </p:txBody>
      </p:sp>
      <p:sp>
        <p:nvSpPr>
          <p:cNvPr id="14339" name="Rectangle 2"/>
          <p:cNvSpPr>
            <a:spLocks noChangeArrowheads="1"/>
          </p:cNvSpPr>
          <p:nvPr/>
        </p:nvSpPr>
        <p:spPr bwMode="auto">
          <a:xfrm>
            <a:off x="842963" y="1720850"/>
            <a:ext cx="751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a:solidFill>
                  <a:srgbClr val="FF0000"/>
                </a:solidFill>
              </a:rPr>
              <a:t> </a:t>
            </a:r>
          </a:p>
        </p:txBody>
      </p:sp>
      <p:pic>
        <p:nvPicPr>
          <p:cNvPr id="2" name="Picture 1"/>
          <p:cNvPicPr>
            <a:picLocks noChangeAspect="1"/>
          </p:cNvPicPr>
          <p:nvPr/>
        </p:nvPicPr>
        <p:blipFill>
          <a:blip r:embed="rId2"/>
          <a:stretch>
            <a:fillRect/>
          </a:stretch>
        </p:blipFill>
        <p:spPr>
          <a:xfrm>
            <a:off x="546870" y="1377451"/>
            <a:ext cx="8107409" cy="472290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33363" y="696913"/>
            <a:ext cx="8667750" cy="993775"/>
          </a:xfrm>
        </p:spPr>
        <p:txBody>
          <a:bodyPr/>
          <a:lstStyle/>
          <a:p>
            <a:pPr algn="ctr"/>
            <a:r>
              <a:rPr lang="en-GB" altLang="en-US" sz="6600" smtClean="0">
                <a:solidFill>
                  <a:srgbClr val="00B0F0"/>
                </a:solidFill>
                <a:latin typeface="Kinetic Letters" panose="00000500000000000000" pitchFamily="50" charset="0"/>
              </a:rPr>
              <a:t>Rewards - Merit point system</a:t>
            </a:r>
          </a:p>
        </p:txBody>
      </p:sp>
      <p:sp>
        <p:nvSpPr>
          <p:cNvPr id="12291" name="Rectangle 2"/>
          <p:cNvSpPr>
            <a:spLocks noChangeArrowheads="1"/>
          </p:cNvSpPr>
          <p:nvPr/>
        </p:nvSpPr>
        <p:spPr bwMode="auto">
          <a:xfrm>
            <a:off x="990600" y="1658938"/>
            <a:ext cx="71532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just">
              <a:lnSpc>
                <a:spcPct val="150000"/>
              </a:lnSpc>
              <a:spcBef>
                <a:spcPct val="0"/>
              </a:spcBef>
              <a:buFontTx/>
              <a:buNone/>
              <a:defRPr/>
            </a:pPr>
            <a:r>
              <a:rPr lang="en-GB" altLang="en-US" sz="3200" spc="-100" dirty="0" smtClean="0">
                <a:solidFill>
                  <a:schemeClr val="tx1"/>
                </a:solidFill>
                <a:latin typeface="Kinetic Letters" panose="00000500000000000000" pitchFamily="50" charset="0"/>
                <a:cs typeface="Arial" panose="020B0604020202020204" pitchFamily="34" charset="0"/>
              </a:rPr>
              <a:t>At </a:t>
            </a:r>
            <a:r>
              <a:rPr lang="en-GB" altLang="en-US" sz="3200" kern="0" spc="-100" dirty="0" smtClean="0">
                <a:solidFill>
                  <a:schemeClr val="tx1"/>
                </a:solidFill>
                <a:latin typeface="Kinetic Letters" panose="00000500000000000000" pitchFamily="50" charset="0"/>
                <a:cs typeface="Arial" panose="020B0604020202020204" pitchFamily="34" charset="0"/>
              </a:rPr>
              <a:t>Harrison we award merit points for positive learning behaviour falling into the 4 strands of </a:t>
            </a:r>
            <a:r>
              <a:rPr lang="en-GB" altLang="en-US" sz="3200" kern="0" spc="-100" dirty="0" smtClean="0">
                <a:solidFill>
                  <a:srgbClr val="FF0000"/>
                </a:solidFill>
                <a:latin typeface="Kinetic Letters" panose="00000500000000000000" pitchFamily="50" charset="0"/>
                <a:cs typeface="Arial" panose="020B0604020202020204" pitchFamily="34" charset="0"/>
              </a:rPr>
              <a:t>Citizenship</a:t>
            </a:r>
            <a:r>
              <a:rPr lang="en-GB" altLang="en-US" sz="3200" kern="0" spc="-100" dirty="0" smtClean="0">
                <a:solidFill>
                  <a:schemeClr val="tx1"/>
                </a:solidFill>
                <a:latin typeface="Kinetic Letters" panose="00000500000000000000" pitchFamily="50" charset="0"/>
                <a:cs typeface="Arial" panose="020B0604020202020204" pitchFamily="34" charset="0"/>
              </a:rPr>
              <a:t>, </a:t>
            </a:r>
            <a:r>
              <a:rPr lang="en-GB" altLang="en-US" sz="3200" kern="0" spc="-100" dirty="0" smtClean="0">
                <a:solidFill>
                  <a:srgbClr val="0070C0"/>
                </a:solidFill>
                <a:latin typeface="Kinetic Letters" panose="00000500000000000000" pitchFamily="50" charset="0"/>
                <a:cs typeface="Arial" panose="020B0604020202020204" pitchFamily="34" charset="0"/>
              </a:rPr>
              <a:t>Attitude to learning</a:t>
            </a:r>
            <a:r>
              <a:rPr lang="en-GB" altLang="en-US" sz="3200" kern="0" spc="-100" dirty="0" smtClean="0">
                <a:solidFill>
                  <a:schemeClr val="tx1"/>
                </a:solidFill>
                <a:latin typeface="Kinetic Letters" panose="00000500000000000000" pitchFamily="50" charset="0"/>
                <a:cs typeface="Arial" panose="020B0604020202020204" pitchFamily="34" charset="0"/>
              </a:rPr>
              <a:t>, </a:t>
            </a:r>
            <a:r>
              <a:rPr lang="en-GB" altLang="en-US" sz="3200" kern="0" spc="-100" dirty="0" smtClean="0">
                <a:solidFill>
                  <a:srgbClr val="FFC000"/>
                </a:solidFill>
                <a:latin typeface="Kinetic Letters" panose="00000500000000000000" pitchFamily="50" charset="0"/>
                <a:cs typeface="Arial" panose="020B0604020202020204" pitchFamily="34" charset="0"/>
              </a:rPr>
              <a:t>Responsibility</a:t>
            </a:r>
            <a:r>
              <a:rPr lang="en-GB" altLang="en-US" sz="3200" kern="0" spc="-100" dirty="0" smtClean="0">
                <a:solidFill>
                  <a:schemeClr val="tx1"/>
                </a:solidFill>
                <a:latin typeface="Kinetic Letters" panose="00000500000000000000" pitchFamily="50" charset="0"/>
                <a:cs typeface="Arial" panose="020B0604020202020204" pitchFamily="34" charset="0"/>
              </a:rPr>
              <a:t> and </a:t>
            </a:r>
            <a:r>
              <a:rPr lang="en-GB" altLang="en-US" sz="3200" kern="0" spc="-100" dirty="0" smtClean="0">
                <a:solidFill>
                  <a:srgbClr val="00B050"/>
                </a:solidFill>
                <a:latin typeface="Kinetic Letters" panose="00000500000000000000" pitchFamily="50" charset="0"/>
                <a:cs typeface="Arial" panose="020B0604020202020204" pitchFamily="34" charset="0"/>
              </a:rPr>
              <a:t>Excellence</a:t>
            </a:r>
            <a:r>
              <a:rPr lang="en-GB" altLang="en-US" sz="3200" kern="0" spc="-100" dirty="0" smtClean="0">
                <a:solidFill>
                  <a:schemeClr val="tx1"/>
                </a:solidFill>
                <a:latin typeface="Kinetic Letters" panose="00000500000000000000" pitchFamily="50" charset="0"/>
                <a:cs typeface="Arial" panose="020B0604020202020204" pitchFamily="34" charset="0"/>
              </a:rPr>
              <a:t>. Children collect merit points on their merit card to work towards their bronze, silver, gold, platinum and head teacher’s award certificates.</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6313" y="4811713"/>
            <a:ext cx="2230437"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l="23276" t="21611" r="8823" b="10960"/>
          <a:stretch>
            <a:fillRect/>
          </a:stretch>
        </p:blipFill>
        <p:spPr bwMode="auto">
          <a:xfrm>
            <a:off x="188913" y="704850"/>
            <a:ext cx="8658225"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200" y="479425"/>
            <a:ext cx="8220075" cy="993775"/>
          </a:xfrm>
        </p:spPr>
        <p:txBody>
          <a:bodyPr/>
          <a:lstStyle/>
          <a:p>
            <a:pPr algn="ctr" eaLnBrk="1" hangingPunct="1"/>
            <a:r>
              <a:rPr lang="en-GB" altLang="en-US" sz="6600" smtClean="0">
                <a:solidFill>
                  <a:srgbClr val="00A7E6"/>
                </a:solidFill>
                <a:latin typeface="Kinetic Letters" panose="00000500000000000000" pitchFamily="50" charset="0"/>
                <a:cs typeface="Arial" panose="020B0604020202020204" pitchFamily="34" charset="0"/>
              </a:rPr>
              <a:t>Reading in school</a:t>
            </a:r>
          </a:p>
        </p:txBody>
      </p:sp>
      <p:sp>
        <p:nvSpPr>
          <p:cNvPr id="17411" name="Rectangle 4"/>
          <p:cNvSpPr>
            <a:spLocks noChangeArrowheads="1"/>
          </p:cNvSpPr>
          <p:nvPr/>
        </p:nvSpPr>
        <p:spPr bwMode="auto">
          <a:xfrm>
            <a:off x="733425" y="1736725"/>
            <a:ext cx="4948238"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just">
              <a:lnSpc>
                <a:spcPct val="100000"/>
              </a:lnSpc>
            </a:pPr>
            <a:r>
              <a:rPr lang="en-GB" altLang="en-US" sz="2400">
                <a:solidFill>
                  <a:schemeClr val="tx1"/>
                </a:solidFill>
                <a:latin typeface="Kinetic Letters" panose="00000500000000000000" pitchFamily="50" charset="0"/>
                <a:cs typeface="Arial" panose="020B0604020202020204" pitchFamily="34" charset="0"/>
              </a:rPr>
              <a:t>In Year 1, children will begin to take part in paired reading where they will read aloud to a partner and listen to a partner read to them. Teachers will listen to every child read each week.</a:t>
            </a:r>
          </a:p>
          <a:p>
            <a:pPr algn="just">
              <a:lnSpc>
                <a:spcPct val="100000"/>
              </a:lnSpc>
            </a:pPr>
            <a:r>
              <a:rPr lang="en-GB" altLang="en-US" sz="2400">
                <a:solidFill>
                  <a:schemeClr val="tx1"/>
                </a:solidFill>
                <a:latin typeface="Kinetic Letters" panose="00000500000000000000" pitchFamily="50" charset="0"/>
                <a:cs typeface="Arial" panose="020B0604020202020204" pitchFamily="34" charset="0"/>
              </a:rPr>
              <a:t>Children move up book bands when they are able to read most words in books of that level but also have a good understanding of what they have read. We will also continue to work on word sets with children.</a:t>
            </a:r>
          </a:p>
        </p:txBody>
      </p:sp>
      <p:pic>
        <p:nvPicPr>
          <p:cNvPr id="17412" name="Picture 5" descr="Reading a book | Street art graffiti, Street art, Murals street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5675" y="1736725"/>
            <a:ext cx="22606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1500</TotalTime>
  <Words>1024</Words>
  <Application>Microsoft Office PowerPoint</Application>
  <PresentationFormat>On-screen Show (4:3)</PresentationFormat>
  <Paragraphs>124</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Kinetic Letters</vt:lpstr>
      <vt:lpstr>Sassoon Infant Rg</vt:lpstr>
      <vt:lpstr>Calibri</vt:lpstr>
      <vt:lpstr>Twinkl SemiBold</vt:lpstr>
      <vt:lpstr>Twinkl</vt:lpstr>
      <vt:lpstr>Times New Roman</vt:lpstr>
      <vt:lpstr>Comic Sans MS</vt:lpstr>
      <vt:lpstr>Arial</vt:lpstr>
      <vt:lpstr>Office Theme</vt:lpstr>
      <vt:lpstr>PowerPoint Presentation</vt:lpstr>
      <vt:lpstr>PowerPoint Presentation</vt:lpstr>
      <vt:lpstr>PowerPoint Presentation</vt:lpstr>
      <vt:lpstr>PowerPoint Presentation</vt:lpstr>
      <vt:lpstr>PowerPoint Presentation</vt:lpstr>
      <vt:lpstr>Our year group mission statement   </vt:lpstr>
      <vt:lpstr>Rewards - Merit point system</vt:lpstr>
      <vt:lpstr>PowerPoint Presentation</vt:lpstr>
      <vt:lpstr>Reading in school</vt:lpstr>
      <vt:lpstr>Writing in school</vt:lpstr>
      <vt:lpstr>Writing in school</vt:lpstr>
      <vt:lpstr>Maths in school</vt:lpstr>
      <vt:lpstr>Foundation Curriculum</vt:lpstr>
      <vt:lpstr>Phonics</vt:lpstr>
      <vt:lpstr>Y1 Phonics Screening check</vt:lpstr>
      <vt:lpstr>Home learning</vt:lpstr>
      <vt:lpstr>Where can I get more books?</vt:lpstr>
      <vt:lpstr>Where can I get more books?</vt:lpstr>
      <vt:lpstr>Break times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Thomas Becker</dc:creator>
  <cp:lastModifiedBy>Lisa Frankland</cp:lastModifiedBy>
  <cp:revision>104</cp:revision>
  <cp:lastPrinted>2017-09-11T15:33:36Z</cp:lastPrinted>
  <dcterms:created xsi:type="dcterms:W3CDTF">2017-06-20T12:44:05Z</dcterms:created>
  <dcterms:modified xsi:type="dcterms:W3CDTF">2020-09-18T07:51:09Z</dcterms:modified>
</cp:coreProperties>
</file>